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1.xml" ContentType="application/vnd.openxmlformats-officedocument.presentationml.notesSlide+xml"/>
  <Override PartName="/ppt/ink/ink6.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1"/>
  </p:sldMasterIdLst>
  <p:notesMasterIdLst>
    <p:notesMasterId r:id="rId77"/>
  </p:notesMasterIdLst>
  <p:sldIdLst>
    <p:sldId id="354" r:id="rId2"/>
    <p:sldId id="372" r:id="rId3"/>
    <p:sldId id="412" r:id="rId4"/>
    <p:sldId id="413" r:id="rId5"/>
    <p:sldId id="479" r:id="rId6"/>
    <p:sldId id="382" r:id="rId7"/>
    <p:sldId id="416" r:id="rId8"/>
    <p:sldId id="435" r:id="rId9"/>
    <p:sldId id="383" r:id="rId10"/>
    <p:sldId id="386" r:id="rId11"/>
    <p:sldId id="439" r:id="rId12"/>
    <p:sldId id="411" r:id="rId13"/>
    <p:sldId id="438" r:id="rId14"/>
    <p:sldId id="436" r:id="rId15"/>
    <p:sldId id="426" r:id="rId16"/>
    <p:sldId id="403" r:id="rId17"/>
    <p:sldId id="437" r:id="rId18"/>
    <p:sldId id="440" r:id="rId19"/>
    <p:sldId id="441" r:id="rId20"/>
    <p:sldId id="427" r:id="rId21"/>
    <p:sldId id="395" r:id="rId22"/>
    <p:sldId id="384" r:id="rId23"/>
    <p:sldId id="442" r:id="rId24"/>
    <p:sldId id="443" r:id="rId25"/>
    <p:sldId id="444" r:id="rId26"/>
    <p:sldId id="447" r:id="rId27"/>
    <p:sldId id="428" r:id="rId28"/>
    <p:sldId id="445" r:id="rId29"/>
    <p:sldId id="375" r:id="rId30"/>
    <p:sldId id="448" r:id="rId31"/>
    <p:sldId id="396" r:id="rId32"/>
    <p:sldId id="429" r:id="rId33"/>
    <p:sldId id="449" r:id="rId34"/>
    <p:sldId id="390" r:id="rId35"/>
    <p:sldId id="450" r:id="rId36"/>
    <p:sldId id="453" r:id="rId37"/>
    <p:sldId id="455" r:id="rId38"/>
    <p:sldId id="458" r:id="rId39"/>
    <p:sldId id="430" r:id="rId40"/>
    <p:sldId id="451" r:id="rId41"/>
    <p:sldId id="454" r:id="rId42"/>
    <p:sldId id="393" r:id="rId43"/>
    <p:sldId id="452" r:id="rId44"/>
    <p:sldId id="457" r:id="rId45"/>
    <p:sldId id="456" r:id="rId46"/>
    <p:sldId id="405" r:id="rId47"/>
    <p:sldId id="463" r:id="rId48"/>
    <p:sldId id="459" r:id="rId49"/>
    <p:sldId id="466" r:id="rId50"/>
    <p:sldId id="465" r:id="rId51"/>
    <p:sldId id="460" r:id="rId52"/>
    <p:sldId id="461" r:id="rId53"/>
    <p:sldId id="464" r:id="rId54"/>
    <p:sldId id="468" r:id="rId55"/>
    <p:sldId id="475" r:id="rId56"/>
    <p:sldId id="474" r:id="rId57"/>
    <p:sldId id="476" r:id="rId58"/>
    <p:sldId id="431" r:id="rId59"/>
    <p:sldId id="377" r:id="rId60"/>
    <p:sldId id="480" r:id="rId61"/>
    <p:sldId id="477" r:id="rId62"/>
    <p:sldId id="481" r:id="rId63"/>
    <p:sldId id="478" r:id="rId64"/>
    <p:sldId id="432" r:id="rId65"/>
    <p:sldId id="433" r:id="rId66"/>
    <p:sldId id="434" r:id="rId67"/>
    <p:sldId id="408" r:id="rId68"/>
    <p:sldId id="462" r:id="rId69"/>
    <p:sldId id="351" r:id="rId70"/>
    <p:sldId id="364" r:id="rId71"/>
    <p:sldId id="340" r:id="rId72"/>
    <p:sldId id="352" r:id="rId73"/>
    <p:sldId id="353" r:id="rId74"/>
    <p:sldId id="367" r:id="rId75"/>
    <p:sldId id="356" r:id="rId7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73E3"/>
    <a:srgbClr val="F49238"/>
    <a:srgbClr val="F7B171"/>
    <a:srgbClr val="F6C58A"/>
    <a:srgbClr val="ED9220"/>
    <a:srgbClr val="F79628"/>
    <a:srgbClr val="222E3D"/>
    <a:srgbClr val="CA7C1B"/>
    <a:srgbClr val="A56616"/>
    <a:srgbClr val="F6C88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50"/>
    <p:restoredTop sz="62716" autoAdjust="0"/>
  </p:normalViewPr>
  <p:slideViewPr>
    <p:cSldViewPr snapToGrid="0" snapToObjects="1">
      <p:cViewPr varScale="1">
        <p:scale>
          <a:sx n="106" d="100"/>
          <a:sy n="106" d="100"/>
        </p:scale>
        <p:origin x="2584" y="168"/>
      </p:cViewPr>
      <p:guideLst>
        <p:guide orient="horz" pos="1620"/>
        <p:guide pos="2880"/>
      </p:guideLst>
    </p:cSldViewPr>
  </p:slideViewPr>
  <p:outlineViewPr>
    <p:cViewPr>
      <p:scale>
        <a:sx n="33" d="100"/>
        <a:sy n="33" d="100"/>
      </p:scale>
      <p:origin x="0" y="-1850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3T04:27:14.83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13362 6257,'27'7,"-1"0,0-1,10 2,-3-1,-6-3,-1-1,-4-2,0 1,-1 0,-1 0,11 2,-14-4,1 4,-3-4,-1 2,-7-2,2 1,5 0,-4 0,9-1,-4 0,19 2,-14-1,5 1,1 0,5-1,4 3,-7-4,-13 2,3-2,-1 0,-1 2,0-2,3 2,6-2,0 0,12 0,-11 0,7 0,-11 0,3 0,-8 0,0 0,-3 2,-1-2,0 4,1-4,0 2,0-2,4 0,-5 0,7 0,-5 0,13 0,-7 0,5 0,1 0,-7 0,0 0,5 0,-1 0,8 0,-11 0,-2 0,0 0,3 0,-9 0,0 0,-7 0,4 0,0 0,9 0,-4 0,7 0,-6 0,3 0,0 0,1 0,-5 0,-2 0,-7 0,3 0,12 0,-3 0,12 0,-9 0,-1 0,15 0,-10 0,0 0,12 0,-14 0,4 1,-2 0,4-1,0 1,6 1,1 0,-4 0,-3-1,7 2,-8-1,0 1,-5-1,-1-1,13 2,2-1,-12-2,0 0,-4 0,-1 0,1 0,-4 0,1 0,0 0,-6 0,2 0,2 0,11-2,-11 1,9-1,-19 2,1 0,8 0,-6 0,5 0,-5 0,2 0,4 0,4 0,2 0,-2 0,0 0,15 0,-15 0,1 0,3 0,-1 0,12 0,-11 0,-1 0,5 0,-8 0,0 0,7 0,0 0,2 0,-8 0,-1 0,3 0,0 0,13 0,-8 0,-2 0,2 0,-9 0,-1 0,-12-2,3 2,3-3,8 1,3 0,2-2,-4 4,10-4,-1 2,7-3,-7 3,-7-2,-1 4,6-1,3 0,-11 1,1 0,4-1,3-1,-1 0,11 0,-2 0,-7-2,-1 0,9 1,-1 1,-14 0,-1 1,5 0,0 0,12 1,-16 0,-1 0,4 0,-3 0,1 0,2 0,1 0,6 0,0-2,-1 1,3 1,-14-2,0 1,6 1,-7 0,-2 0,-10 0,6 0,0 0,-2 0,6 0,9 0,-5 0,11 0,-9 0,0 0,-5 0,-5 0,-4 0,2 0,0 0,2 0,3 0,8 0,-4 0,4 0,2-1,4-2,-3 1,-2 2,1-1,12-2,-4 0,-13 3,12 0,-3 0,1 0,-11 0,1 0,5 0,-1 0,-4 0,0 0,6 0,3 0,-3 0,10 0,-6 0,0 0,0 0,1 0,-3 0,3 0,-4 0,-4 0,1 0,11 0,-14 0,0 0,9 0,-13 0,12 0,2 0,1 0,0-2,-5 2,-7-2,6 2,-9 0,7 0,5 0,-4-2,3 2,-13-2,7 2,-8-2,10 2,-6-2,-3 2,3 0,-6 0,4 0,-4 0,6 0,-6 0,9 0,-7 0,8 0,-1 0,-5 0,2 0,-12 0,3 0,6 0,-6 0,12 0,-4 0,8 0,-4 0,2 0,-11 0,4 0,-8 0,3 0,-3 0,3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3T04:27:20.38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13343 11275,'35'0,"-4"0,5 0,-2 0,-10 0,5 0,-2 0,3 0,1 0,2 0,3 0,-1 0,-9 0,-1 0,1 0,6 0,1 0,0 0,-1 0,0 0,1 0,1 0,2 0,-1 0,-6 0,1 0,-1 0,0 0,7 0,-1 0,-1 0,-4 0,-1-1,0 0,8 1,-5-1,-1-1,0 2,-13-2,-6 2,0-2,-3 1,3-2,2 1,17-3,-14 2,2 1,1-1,13 0,-2 2,-6 0,-1 0,7 1,4-2,-15 1,0-1,10 0,5-1,-5 3,-8 0,8-2,5 0,-13-1,1 1,1 1,-1 0,-2-1,-1 1,2 1,-1 0,12 0,-11 0,0 0,10 0,1-2,-2 2,-12-2,0 0,18 1,-16 1,-1 0,7 0,-9 2,-9-2,-4 0,6 0,11 2,-3-1,1 1,2 0,-2-2,0 0,4 2,2 1,9 0,0-1,-11 0,1 0,4 1,0-1,-4-1,0 0,-4-1,1 1,8 0,1 0,-7-1,-1 0,1 0,-1 0,-2 0,-2 0,10 2,-10-1,1 1,2 0,-1 1,15 0,-13-2,-2 0,5-1,6 0,-6 0,4 0,-2 0,0 0,-1 0,-6 0,1 0,7 0,-8 1,0 0,-1 2,3-1,-10 1,5-2,-8 0,3-1,-1 0,6 0,-3 0,7 0,2 0,6 0,-2 0,5 0,-1 0,-6 0,-1 0,1 0,4 0,1 0,-1 0,-3 1,0 0,-3 0,-2-1,-1 1,-2 0,1 0,3 0,-1 0,6 0,-9 0,0 0,7-1,-10 2,7-2,-6 2,-1-2,-2 0,-9 0,4 0,1 0,3 0,6 0,-2 0,13 0,-1 0,-7 0,0 0,14 0,-13 0,1 0,-6 0,3 0,10 0,5 0,-2 0,-3 0,0 0,2-1,4-1,1 1,-6-1,-1 2,0-1,3-1,2-1,-3 1,-6-1,-3 1,3 1,1-1,-3 0,-2 0,-1 2,13 0,-19 0,4 0,10 0,-4 0,-6 0,0 0,12 0,-12 0,0 0,15 0,2 0,-15 0,1 0,5 0,2 0,-7 0,0 0,6 0,-3 0,-3 0,1 0,-5 0,-4 0,1 0,-5 0,3 0,2 0,6 0,6 0,3 0,6 0,-17 0,2 0,6-1,0-1,-2 2,0 0,6-3,0 0,-12 2,0 0,7-1,0 1,3-6,6 6,-15-4,-9 4,-2-2,1 3,5-2,2 2,9 2,-5-1,6 1,-6-2,-1 1,-11 0,-3 0,-6-1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3T04:27:26.41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12240 7934,'29'0,"-4"2,-12 0,-3 0,5 2,4 0,-3 1,5-2,2 0,11 2,2-4,2 0,-12 1,0-1,1-1,2 0,-2 0,2 0,-1 0,0 0,1 0,-2 0,-2 0,0 0,5 0,-1 0,0 0,2 0,-10 2,16 0,-11 1,1-1,-5 1,2-1,9 0,1-1,-8 0,-2 0,1-1,1 0,1-1,-2 0,10 0,-7 0,-1 0,9 1,-8 0,-1 0,-1 0,7 0,-8 0,2 0,1 0,-3 0,-3 0,2 0,1 0,6 0,3 0,-12 0,0 0,-3 0,2 0,5 0,4 0,1 0,-4 0,0-1,0 0,8 0,3 0,-6 0,-11 0,-4 0,11-1,-5 2,-13 0,-4 0,5 0,-3 0,6 0,2 0,-6 0,6 0,-10 0,4 0,-4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3T04:27:29.35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12290 12934,'27'0,"-3"1,-3 1,-4 2,4-1,0 0,0 1,12 0,-10-1,7-1,-6 2,7-1,3 0,-15 0,0 0,2-2,-1-1,15 7,-2-4,3-1,-9 0,1 0,-1 0,10 1,0 0,-9-2,1 0,-6 0,0-1,2 0,-13 0,-5 1,4-1,-2 2,4-2,0 0,-3 0,1 0,-1 0,3 0,-1 0,4 0,13 0,1 0,-10 0,-1 0,1 0,0 0,9 0,2 0,-11 0,0 0,5 0,-4 0,1 0,13 0,-7 0,6-2,-20 1,2 0,-9 1,1 0,4 0,7 0,16 0,-11 0,3 0,0 0,6-4,0 1,-7 3,0 0,-2-1,0-3,-4 0,-6 2,-1 0,-8 1,8 1,0-2,9 0,-5-1,-3 0,6 2,-6 0,16 1,-6 0,1-2,-5 2,-5-2,-3 2,0 0,-3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3T04:27:40.3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1879 7436,'33'0,"-1"0,-5 0,3 0,-7 0,-1 0,8 0,-10 0,0 0,1 0,1 0,3 0,0 0,0 0,-1 0,0 0,1 0,4 0,0 0,-9 0,1 0,8 0,-1 0,2 0,-2 0,6 0,-6 0,9 0,-8 0,4 0,-2 0,-9 0,1 0,-4 0,-1 0,5 0,0 0,7 0,-2 0,5 0,-9 0,11 0,-16 0,3 0,-4 0,-4 0,10 0,-4 0,4-2,-4 1,-2-1,-2 1,8 0,-6-1,0 2,-8-1,-4 0,5 0,-1 1,2 0,12 0,-4 0,8 0,5 0,-13 0,6 0,-16 0,-3 0,5 0,-2 0,12 0,-8 0,10 0,6 0,-3 0,4 2,-12-2,5 2,-12-2,3 0,-7 0,-1 0,27 0,-10 0,-3 0,-1 0,4 0,-9 0,-2 0,-2 0,1 0,2 0,-6 0,4 0,0 0,0 0,0 0,-5 0,3 0,3 0,2 0,3 0,-6 0,9 0,-7 0,3 0,4 0,-6 0,7 0,-7 0,1 0,18 0,-8 0,-6 0,-1 0,3 0,2 0,-7 0,13 0,3 0,1 0,1 2,-14-2,-4 2,2-1,0-2,-2 1,16 0,-22 0,4 0,0 0,-2 0,0 0,2 2,-4 0,9 0,-8 0,4-2,10 2,-5-2,6 2,-3-2,-7 0,9 0,-3 0,-6 0,-2 0,-11 0,9 0,-3 0,6 0,-3 0,-5 0,3 0,-4 0,3 0,1 0,0 0,-4 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3T04:28:33.6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7578 3621,'30'0,"-4"0,-15 0,1 0,-3 0,0 1,-1 0,3 0,4-1,1 0,-1 0,1 0,-2 0,7-2,2 4,4-4,1 4,-3-2,2 0,0 0,-6 0,2 0,-9 0,-2 0,3 0,-4 0,1 0,0 0,0 0,9 0,0 0,15 0,-3 0,-4 0,-2 0,-12 0,2 0,-2 0,-2 0,-5 0,7 0,-4 0,14 0,-10 0,12 0,-12 0,8 0,-12 0,6 0,-2 0,4 0,3 2,-3-1,0 1,-1-2,-1 0,2 0,-3 0,3 2,-5-2,7 2,-6-2,10 0,-3 0,0 0,13 0,-10 0,-1 0,13 0,-4 0,-10 0,-1 0,11 0,-12 0,0 0,8 0,-7 0,0 0,8 0,5 0,-13 0,-1 0,5 0,-5 0,3 0,-10 0,4 0,-2 0,10 0,-6 0,4 2,0-2,2 3,0-1,3-1,-5 0,-3 0,-7-1,-6 0,2 0,-2 0,2 0,1 0,-4 0,4 0,4 0,11 2,-2-1,-1 0,-7 1,0-1,7 2,-2-3,5 2,-17-2,2 0,-8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4A23FE-05C1-EA48-B122-5D0F6D88B18C}" type="datetimeFigureOut">
              <a:rPr lang="en-US" smtClean="0"/>
              <a:t>6/13/23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1A1696-2C23-784D-BE90-8EC75246D4BF}" type="slidenum">
              <a:rPr lang="en-US" smtClean="0"/>
              <a:t>‹#›</a:t>
            </a:fld>
            <a:endParaRPr lang="en-US"/>
          </a:p>
        </p:txBody>
      </p:sp>
    </p:spTree>
    <p:extLst>
      <p:ext uri="{BB962C8B-B14F-4D97-AF65-F5344CB8AC3E}">
        <p14:creationId xmlns:p14="http://schemas.microsoft.com/office/powerpoint/2010/main" val="207772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1</a:t>
            </a:fld>
            <a:endParaRPr lang="en-US"/>
          </a:p>
        </p:txBody>
      </p:sp>
    </p:spTree>
    <p:extLst>
      <p:ext uri="{BB962C8B-B14F-4D97-AF65-F5344CB8AC3E}">
        <p14:creationId xmlns:p14="http://schemas.microsoft.com/office/powerpoint/2010/main" val="2412716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10</a:t>
            </a:fld>
            <a:endParaRPr lang="en-US"/>
          </a:p>
        </p:txBody>
      </p:sp>
    </p:spTree>
    <p:extLst>
      <p:ext uri="{BB962C8B-B14F-4D97-AF65-F5344CB8AC3E}">
        <p14:creationId xmlns:p14="http://schemas.microsoft.com/office/powerpoint/2010/main" val="2342756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11</a:t>
            </a:fld>
            <a:endParaRPr lang="en-US"/>
          </a:p>
        </p:txBody>
      </p:sp>
    </p:spTree>
    <p:extLst>
      <p:ext uri="{BB962C8B-B14F-4D97-AF65-F5344CB8AC3E}">
        <p14:creationId xmlns:p14="http://schemas.microsoft.com/office/powerpoint/2010/main" val="97697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12</a:t>
            </a:fld>
            <a:endParaRPr lang="en-US"/>
          </a:p>
        </p:txBody>
      </p:sp>
    </p:spTree>
    <p:extLst>
      <p:ext uri="{BB962C8B-B14F-4D97-AF65-F5344CB8AC3E}">
        <p14:creationId xmlns:p14="http://schemas.microsoft.com/office/powerpoint/2010/main" val="3459555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13</a:t>
            </a:fld>
            <a:endParaRPr lang="en-US"/>
          </a:p>
        </p:txBody>
      </p:sp>
    </p:spTree>
    <p:extLst>
      <p:ext uri="{BB962C8B-B14F-4D97-AF65-F5344CB8AC3E}">
        <p14:creationId xmlns:p14="http://schemas.microsoft.com/office/powerpoint/2010/main" val="3915868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14</a:t>
            </a:fld>
            <a:endParaRPr lang="en-US"/>
          </a:p>
        </p:txBody>
      </p:sp>
    </p:spTree>
    <p:extLst>
      <p:ext uri="{BB962C8B-B14F-4D97-AF65-F5344CB8AC3E}">
        <p14:creationId xmlns:p14="http://schemas.microsoft.com/office/powerpoint/2010/main" val="3665654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rPr>
              <a:t>controllers[</a:t>
            </a:r>
            <a:r>
              <a:rPr lang="en-AU" dirty="0">
                <a:solidFill>
                  <a:srgbClr val="DD2200"/>
                </a:solidFill>
                <a:effectLst/>
              </a:rPr>
              <a:t>"</a:t>
            </a:r>
            <a:r>
              <a:rPr lang="en-AU" dirty="0" err="1">
                <a:solidFill>
                  <a:srgbClr val="DD2200"/>
                </a:solidFill>
                <a:effectLst/>
              </a:rPr>
              <a:t>persistentvolume</a:t>
            </a:r>
            <a:r>
              <a:rPr lang="en-AU" dirty="0">
                <a:solidFill>
                  <a:srgbClr val="DD2200"/>
                </a:solidFill>
                <a:effectLst/>
              </a:rPr>
              <a:t>-binder"</a:t>
            </a:r>
            <a:r>
              <a:rPr lang="en-AU" dirty="0">
                <a:effectLst/>
              </a:rPr>
              <a:t>] = </a:t>
            </a:r>
            <a:r>
              <a:rPr lang="en-AU" dirty="0" err="1">
                <a:effectLst/>
              </a:rPr>
              <a:t>startPersistentVolumeBinderController</a:t>
            </a:r>
            <a:r>
              <a:rPr lang="en-AU" dirty="0">
                <a:effectLst/>
              </a:rPr>
              <a:t> </a:t>
            </a:r>
          </a:p>
          <a:p>
            <a:r>
              <a:rPr lang="en-AU" dirty="0">
                <a:effectLst/>
              </a:rPr>
              <a:t>controllers[</a:t>
            </a:r>
            <a:r>
              <a:rPr lang="en-AU" dirty="0">
                <a:solidFill>
                  <a:srgbClr val="DD2200"/>
                </a:solidFill>
                <a:effectLst/>
              </a:rPr>
              <a:t>"</a:t>
            </a:r>
            <a:r>
              <a:rPr lang="en-AU" dirty="0" err="1">
                <a:solidFill>
                  <a:srgbClr val="DD2200"/>
                </a:solidFill>
                <a:effectLst/>
              </a:rPr>
              <a:t>attachdetach</a:t>
            </a:r>
            <a:r>
              <a:rPr lang="en-AU" dirty="0">
                <a:solidFill>
                  <a:srgbClr val="DD2200"/>
                </a:solidFill>
                <a:effectLst/>
              </a:rPr>
              <a:t>"</a:t>
            </a:r>
            <a:r>
              <a:rPr lang="en-AU" dirty="0">
                <a:effectLst/>
              </a:rPr>
              <a:t>] = </a:t>
            </a:r>
            <a:r>
              <a:rPr lang="en-AU" dirty="0" err="1">
                <a:effectLst/>
              </a:rPr>
              <a:t>startAttachDetachController</a:t>
            </a:r>
            <a:r>
              <a:rPr lang="en-AU" dirty="0">
                <a:effectLst/>
              </a:rPr>
              <a:t> </a:t>
            </a:r>
          </a:p>
          <a:p>
            <a:r>
              <a:rPr lang="en-AU" dirty="0">
                <a:effectLst/>
              </a:rPr>
              <a:t>controllers[</a:t>
            </a:r>
            <a:r>
              <a:rPr lang="en-AU" dirty="0">
                <a:solidFill>
                  <a:srgbClr val="DD2200"/>
                </a:solidFill>
                <a:effectLst/>
              </a:rPr>
              <a:t>"</a:t>
            </a:r>
            <a:r>
              <a:rPr lang="en-AU" dirty="0" err="1">
                <a:solidFill>
                  <a:srgbClr val="DD2200"/>
                </a:solidFill>
                <a:effectLst/>
              </a:rPr>
              <a:t>persistentvolume</a:t>
            </a:r>
            <a:r>
              <a:rPr lang="en-AU" dirty="0">
                <a:solidFill>
                  <a:srgbClr val="DD2200"/>
                </a:solidFill>
                <a:effectLst/>
              </a:rPr>
              <a:t>-expander"</a:t>
            </a:r>
            <a:r>
              <a:rPr lang="en-AU" dirty="0">
                <a:effectLst/>
              </a:rPr>
              <a:t>] = </a:t>
            </a:r>
            <a:r>
              <a:rPr lang="en-AU" dirty="0" err="1">
                <a:effectLst/>
              </a:rPr>
              <a:t>startVolumeExpandController</a:t>
            </a:r>
            <a:r>
              <a:rPr lang="en-AU" dirty="0">
                <a:effectLst/>
              </a:rPr>
              <a:t> </a:t>
            </a:r>
          </a:p>
          <a:p>
            <a:r>
              <a:rPr lang="en-AU" dirty="0">
                <a:effectLst/>
              </a:rPr>
              <a:t>controllers[</a:t>
            </a:r>
            <a:r>
              <a:rPr lang="en-AU" dirty="0">
                <a:solidFill>
                  <a:srgbClr val="DD2200"/>
                </a:solidFill>
                <a:effectLst/>
              </a:rPr>
              <a:t>"</a:t>
            </a:r>
            <a:r>
              <a:rPr lang="en-AU" dirty="0" err="1">
                <a:solidFill>
                  <a:srgbClr val="DD2200"/>
                </a:solidFill>
                <a:effectLst/>
              </a:rPr>
              <a:t>clusterrole</a:t>
            </a:r>
            <a:r>
              <a:rPr lang="en-AU" dirty="0">
                <a:solidFill>
                  <a:srgbClr val="DD2200"/>
                </a:solidFill>
                <a:effectLst/>
              </a:rPr>
              <a:t>-aggregation"</a:t>
            </a:r>
            <a:r>
              <a:rPr lang="en-AU" dirty="0">
                <a:effectLst/>
              </a:rPr>
              <a:t>] = </a:t>
            </a:r>
            <a:r>
              <a:rPr lang="en-AU" dirty="0" err="1">
                <a:effectLst/>
              </a:rPr>
              <a:t>startClusterRoleAggregrationController</a:t>
            </a:r>
            <a:r>
              <a:rPr lang="en-AU" dirty="0">
                <a:effectLst/>
              </a:rPr>
              <a:t> </a:t>
            </a:r>
          </a:p>
          <a:p>
            <a:r>
              <a:rPr lang="en-AU" dirty="0">
                <a:effectLst/>
              </a:rPr>
              <a:t>controllers[</a:t>
            </a:r>
            <a:r>
              <a:rPr lang="en-AU" dirty="0">
                <a:solidFill>
                  <a:srgbClr val="DD2200"/>
                </a:solidFill>
                <a:effectLst/>
              </a:rPr>
              <a:t>"</a:t>
            </a:r>
            <a:r>
              <a:rPr lang="en-AU" dirty="0" err="1">
                <a:solidFill>
                  <a:srgbClr val="DD2200"/>
                </a:solidFill>
                <a:effectLst/>
              </a:rPr>
              <a:t>pvc</a:t>
            </a:r>
            <a:r>
              <a:rPr lang="en-AU" dirty="0">
                <a:solidFill>
                  <a:srgbClr val="DD2200"/>
                </a:solidFill>
                <a:effectLst/>
              </a:rPr>
              <a:t>-protection"</a:t>
            </a:r>
            <a:r>
              <a:rPr lang="en-AU" dirty="0">
                <a:effectLst/>
              </a:rPr>
              <a:t>] = </a:t>
            </a:r>
            <a:r>
              <a:rPr lang="en-AU" dirty="0" err="1">
                <a:effectLst/>
              </a:rPr>
              <a:t>startPVCProtectionController</a:t>
            </a:r>
            <a:r>
              <a:rPr lang="en-AU" dirty="0">
                <a:effectLst/>
              </a:rPr>
              <a:t> </a:t>
            </a:r>
          </a:p>
          <a:p>
            <a:r>
              <a:rPr lang="en-AU" dirty="0">
                <a:effectLst/>
              </a:rPr>
              <a:t>controllers[</a:t>
            </a:r>
            <a:r>
              <a:rPr lang="en-AU" dirty="0">
                <a:solidFill>
                  <a:srgbClr val="DD2200"/>
                </a:solidFill>
                <a:effectLst/>
              </a:rPr>
              <a:t>"</a:t>
            </a:r>
            <a:r>
              <a:rPr lang="en-AU" dirty="0" err="1">
                <a:solidFill>
                  <a:srgbClr val="DD2200"/>
                </a:solidFill>
                <a:effectLst/>
              </a:rPr>
              <a:t>pv</a:t>
            </a:r>
            <a:r>
              <a:rPr lang="en-AU" dirty="0">
                <a:solidFill>
                  <a:srgbClr val="DD2200"/>
                </a:solidFill>
                <a:effectLst/>
              </a:rPr>
              <a:t>-protection"</a:t>
            </a:r>
            <a:r>
              <a:rPr lang="en-AU" dirty="0">
                <a:effectLst/>
              </a:rPr>
              <a:t>] = </a:t>
            </a:r>
            <a:r>
              <a:rPr lang="en-AU" dirty="0" err="1">
                <a:effectLst/>
              </a:rPr>
              <a:t>startPVProtectionController</a:t>
            </a:r>
            <a:r>
              <a:rPr lang="en-AU" dirty="0">
                <a:effectLst/>
              </a:rPr>
              <a:t> </a:t>
            </a:r>
          </a:p>
          <a:p>
            <a:r>
              <a:rPr lang="en-AU" dirty="0">
                <a:effectLst/>
              </a:rPr>
              <a:t>controllers[</a:t>
            </a:r>
            <a:r>
              <a:rPr lang="en-AU" dirty="0">
                <a:solidFill>
                  <a:srgbClr val="DD2200"/>
                </a:solidFill>
                <a:effectLst/>
              </a:rPr>
              <a:t>"</a:t>
            </a:r>
            <a:r>
              <a:rPr lang="en-AU" dirty="0" err="1">
                <a:solidFill>
                  <a:srgbClr val="DD2200"/>
                </a:solidFill>
                <a:effectLst/>
              </a:rPr>
              <a:t>ttl</a:t>
            </a:r>
            <a:r>
              <a:rPr lang="en-AU" dirty="0">
                <a:solidFill>
                  <a:srgbClr val="DD2200"/>
                </a:solidFill>
                <a:effectLst/>
              </a:rPr>
              <a:t>-after-finished"</a:t>
            </a:r>
            <a:r>
              <a:rPr lang="en-AU" dirty="0">
                <a:effectLst/>
              </a:rPr>
              <a:t>] = </a:t>
            </a:r>
            <a:r>
              <a:rPr lang="en-AU" dirty="0" err="1">
                <a:effectLst/>
              </a:rPr>
              <a:t>startTTLAfterFinishedController</a:t>
            </a:r>
            <a:r>
              <a:rPr lang="en-AU" dirty="0">
                <a:effectLst/>
              </a:rPr>
              <a:t> </a:t>
            </a:r>
          </a:p>
          <a:p>
            <a:r>
              <a:rPr lang="en-AU" dirty="0">
                <a:effectLst/>
              </a:rPr>
              <a:t>controllers[</a:t>
            </a:r>
            <a:r>
              <a:rPr lang="en-AU" dirty="0">
                <a:solidFill>
                  <a:srgbClr val="DD2200"/>
                </a:solidFill>
                <a:effectLst/>
              </a:rPr>
              <a:t>"root-ca-cert-publisher"</a:t>
            </a:r>
            <a:r>
              <a:rPr lang="en-AU" dirty="0">
                <a:effectLst/>
              </a:rPr>
              <a:t>] = </a:t>
            </a:r>
            <a:r>
              <a:rPr lang="en-AU" dirty="0" err="1">
                <a:effectLst/>
              </a:rPr>
              <a:t>startRootCACertPublisher</a:t>
            </a:r>
            <a:endParaRPr lang="en-AU" dirty="0">
              <a:effectLst/>
            </a:endParaRPr>
          </a:p>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15</a:t>
            </a:fld>
            <a:endParaRPr lang="en-US"/>
          </a:p>
        </p:txBody>
      </p:sp>
    </p:spTree>
    <p:extLst>
      <p:ext uri="{BB962C8B-B14F-4D97-AF65-F5344CB8AC3E}">
        <p14:creationId xmlns:p14="http://schemas.microsoft.com/office/powerpoint/2010/main" val="2372454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16</a:t>
            </a:fld>
            <a:endParaRPr lang="en-US"/>
          </a:p>
        </p:txBody>
      </p:sp>
    </p:spTree>
    <p:extLst>
      <p:ext uri="{BB962C8B-B14F-4D97-AF65-F5344CB8AC3E}">
        <p14:creationId xmlns:p14="http://schemas.microsoft.com/office/powerpoint/2010/main" val="821302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17</a:t>
            </a:fld>
            <a:endParaRPr lang="en-US"/>
          </a:p>
        </p:txBody>
      </p:sp>
    </p:spTree>
    <p:extLst>
      <p:ext uri="{BB962C8B-B14F-4D97-AF65-F5344CB8AC3E}">
        <p14:creationId xmlns:p14="http://schemas.microsoft.com/office/powerpoint/2010/main" val="1782718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18</a:t>
            </a:fld>
            <a:endParaRPr lang="en-US"/>
          </a:p>
        </p:txBody>
      </p:sp>
    </p:spTree>
    <p:extLst>
      <p:ext uri="{BB962C8B-B14F-4D97-AF65-F5344CB8AC3E}">
        <p14:creationId xmlns:p14="http://schemas.microsoft.com/office/powerpoint/2010/main" val="24698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19</a:t>
            </a:fld>
            <a:endParaRPr lang="en-US"/>
          </a:p>
        </p:txBody>
      </p:sp>
    </p:spTree>
    <p:extLst>
      <p:ext uri="{BB962C8B-B14F-4D97-AF65-F5344CB8AC3E}">
        <p14:creationId xmlns:p14="http://schemas.microsoft.com/office/powerpoint/2010/main" val="2014085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2</a:t>
            </a:fld>
            <a:endParaRPr lang="en-US"/>
          </a:p>
        </p:txBody>
      </p:sp>
    </p:spTree>
    <p:extLst>
      <p:ext uri="{BB962C8B-B14F-4D97-AF65-F5344CB8AC3E}">
        <p14:creationId xmlns:p14="http://schemas.microsoft.com/office/powerpoint/2010/main" val="410353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20</a:t>
            </a:fld>
            <a:endParaRPr lang="en-US"/>
          </a:p>
        </p:txBody>
      </p:sp>
    </p:spTree>
    <p:extLst>
      <p:ext uri="{BB962C8B-B14F-4D97-AF65-F5344CB8AC3E}">
        <p14:creationId xmlns:p14="http://schemas.microsoft.com/office/powerpoint/2010/main" val="29001560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21</a:t>
            </a:fld>
            <a:endParaRPr lang="en-US"/>
          </a:p>
        </p:txBody>
      </p:sp>
    </p:spTree>
    <p:extLst>
      <p:ext uri="{BB962C8B-B14F-4D97-AF65-F5344CB8AC3E}">
        <p14:creationId xmlns:p14="http://schemas.microsoft.com/office/powerpoint/2010/main" val="2411831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22</a:t>
            </a:fld>
            <a:endParaRPr lang="en-US"/>
          </a:p>
        </p:txBody>
      </p:sp>
    </p:spTree>
    <p:extLst>
      <p:ext uri="{BB962C8B-B14F-4D97-AF65-F5344CB8AC3E}">
        <p14:creationId xmlns:p14="http://schemas.microsoft.com/office/powerpoint/2010/main" val="3299047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23</a:t>
            </a:fld>
            <a:endParaRPr lang="en-US"/>
          </a:p>
        </p:txBody>
      </p:sp>
    </p:spTree>
    <p:extLst>
      <p:ext uri="{BB962C8B-B14F-4D97-AF65-F5344CB8AC3E}">
        <p14:creationId xmlns:p14="http://schemas.microsoft.com/office/powerpoint/2010/main" val="3267861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j-lt"/>
            </a:endParaRPr>
          </a:p>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24</a:t>
            </a:fld>
            <a:endParaRPr lang="en-US"/>
          </a:p>
        </p:txBody>
      </p:sp>
    </p:spTree>
    <p:extLst>
      <p:ext uri="{BB962C8B-B14F-4D97-AF65-F5344CB8AC3E}">
        <p14:creationId xmlns:p14="http://schemas.microsoft.com/office/powerpoint/2010/main" val="267770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25</a:t>
            </a:fld>
            <a:endParaRPr lang="en-US"/>
          </a:p>
        </p:txBody>
      </p:sp>
    </p:spTree>
    <p:extLst>
      <p:ext uri="{BB962C8B-B14F-4D97-AF65-F5344CB8AC3E}">
        <p14:creationId xmlns:p14="http://schemas.microsoft.com/office/powerpoint/2010/main" val="25529294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26</a:t>
            </a:fld>
            <a:endParaRPr lang="en-US"/>
          </a:p>
        </p:txBody>
      </p:sp>
    </p:spTree>
    <p:extLst>
      <p:ext uri="{BB962C8B-B14F-4D97-AF65-F5344CB8AC3E}">
        <p14:creationId xmlns:p14="http://schemas.microsoft.com/office/powerpoint/2010/main" val="1139495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27</a:t>
            </a:fld>
            <a:endParaRPr lang="en-US"/>
          </a:p>
        </p:txBody>
      </p:sp>
    </p:spTree>
    <p:extLst>
      <p:ext uri="{BB962C8B-B14F-4D97-AF65-F5344CB8AC3E}">
        <p14:creationId xmlns:p14="http://schemas.microsoft.com/office/powerpoint/2010/main" val="12374891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28</a:t>
            </a:fld>
            <a:endParaRPr lang="en-US"/>
          </a:p>
        </p:txBody>
      </p:sp>
    </p:spTree>
    <p:extLst>
      <p:ext uri="{BB962C8B-B14F-4D97-AF65-F5344CB8AC3E}">
        <p14:creationId xmlns:p14="http://schemas.microsoft.com/office/powerpoint/2010/main" val="18892571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29</a:t>
            </a:fld>
            <a:endParaRPr lang="en-US"/>
          </a:p>
        </p:txBody>
      </p:sp>
    </p:spTree>
    <p:extLst>
      <p:ext uri="{BB962C8B-B14F-4D97-AF65-F5344CB8AC3E}">
        <p14:creationId xmlns:p14="http://schemas.microsoft.com/office/powerpoint/2010/main" val="381328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3</a:t>
            </a:fld>
            <a:endParaRPr lang="en-US"/>
          </a:p>
        </p:txBody>
      </p:sp>
    </p:spTree>
    <p:extLst>
      <p:ext uri="{BB962C8B-B14F-4D97-AF65-F5344CB8AC3E}">
        <p14:creationId xmlns:p14="http://schemas.microsoft.com/office/powerpoint/2010/main" val="15082072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30</a:t>
            </a:fld>
            <a:endParaRPr lang="en-US"/>
          </a:p>
        </p:txBody>
      </p:sp>
    </p:spTree>
    <p:extLst>
      <p:ext uri="{BB962C8B-B14F-4D97-AF65-F5344CB8AC3E}">
        <p14:creationId xmlns:p14="http://schemas.microsoft.com/office/powerpoint/2010/main" val="38015341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31</a:t>
            </a:fld>
            <a:endParaRPr lang="en-US"/>
          </a:p>
        </p:txBody>
      </p:sp>
    </p:spTree>
    <p:extLst>
      <p:ext uri="{BB962C8B-B14F-4D97-AF65-F5344CB8AC3E}">
        <p14:creationId xmlns:p14="http://schemas.microsoft.com/office/powerpoint/2010/main" val="34414807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32</a:t>
            </a:fld>
            <a:endParaRPr lang="en-US"/>
          </a:p>
        </p:txBody>
      </p:sp>
    </p:spTree>
    <p:extLst>
      <p:ext uri="{BB962C8B-B14F-4D97-AF65-F5344CB8AC3E}">
        <p14:creationId xmlns:p14="http://schemas.microsoft.com/office/powerpoint/2010/main" val="2250177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33</a:t>
            </a:fld>
            <a:endParaRPr lang="en-US"/>
          </a:p>
        </p:txBody>
      </p:sp>
    </p:spTree>
    <p:extLst>
      <p:ext uri="{BB962C8B-B14F-4D97-AF65-F5344CB8AC3E}">
        <p14:creationId xmlns:p14="http://schemas.microsoft.com/office/powerpoint/2010/main" val="37499298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34</a:t>
            </a:fld>
            <a:endParaRPr lang="en-US"/>
          </a:p>
        </p:txBody>
      </p:sp>
    </p:spTree>
    <p:extLst>
      <p:ext uri="{BB962C8B-B14F-4D97-AF65-F5344CB8AC3E}">
        <p14:creationId xmlns:p14="http://schemas.microsoft.com/office/powerpoint/2010/main" val="24352353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35</a:t>
            </a:fld>
            <a:endParaRPr lang="en-US"/>
          </a:p>
        </p:txBody>
      </p:sp>
    </p:spTree>
    <p:extLst>
      <p:ext uri="{BB962C8B-B14F-4D97-AF65-F5344CB8AC3E}">
        <p14:creationId xmlns:p14="http://schemas.microsoft.com/office/powerpoint/2010/main" val="11657712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36</a:t>
            </a:fld>
            <a:endParaRPr lang="en-US"/>
          </a:p>
        </p:txBody>
      </p:sp>
    </p:spTree>
    <p:extLst>
      <p:ext uri="{BB962C8B-B14F-4D97-AF65-F5344CB8AC3E}">
        <p14:creationId xmlns:p14="http://schemas.microsoft.com/office/powerpoint/2010/main" val="3617732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37</a:t>
            </a:fld>
            <a:endParaRPr lang="en-US"/>
          </a:p>
        </p:txBody>
      </p:sp>
    </p:spTree>
    <p:extLst>
      <p:ext uri="{BB962C8B-B14F-4D97-AF65-F5344CB8AC3E}">
        <p14:creationId xmlns:p14="http://schemas.microsoft.com/office/powerpoint/2010/main" val="12751095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38</a:t>
            </a:fld>
            <a:endParaRPr lang="en-US"/>
          </a:p>
        </p:txBody>
      </p:sp>
    </p:spTree>
    <p:extLst>
      <p:ext uri="{BB962C8B-B14F-4D97-AF65-F5344CB8AC3E}">
        <p14:creationId xmlns:p14="http://schemas.microsoft.com/office/powerpoint/2010/main" val="5100501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39</a:t>
            </a:fld>
            <a:endParaRPr lang="en-US"/>
          </a:p>
        </p:txBody>
      </p:sp>
    </p:spTree>
    <p:extLst>
      <p:ext uri="{BB962C8B-B14F-4D97-AF65-F5344CB8AC3E}">
        <p14:creationId xmlns:p14="http://schemas.microsoft.com/office/powerpoint/2010/main" val="4062216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6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5"/>
          </p:nvPr>
        </p:nvSpPr>
        <p:spPr/>
        <p:txBody>
          <a:bodyPr/>
          <a:lstStyle/>
          <a:p>
            <a:fld id="{A71A1696-2C23-784D-BE90-8EC75246D4BF}" type="slidenum">
              <a:rPr lang="en-US" smtClean="0"/>
              <a:t>4</a:t>
            </a:fld>
            <a:endParaRPr lang="en-US"/>
          </a:p>
        </p:txBody>
      </p:sp>
    </p:spTree>
    <p:extLst>
      <p:ext uri="{BB962C8B-B14F-4D97-AF65-F5344CB8AC3E}">
        <p14:creationId xmlns:p14="http://schemas.microsoft.com/office/powerpoint/2010/main" val="523336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40</a:t>
            </a:fld>
            <a:endParaRPr lang="en-US"/>
          </a:p>
        </p:txBody>
      </p:sp>
    </p:spTree>
    <p:extLst>
      <p:ext uri="{BB962C8B-B14F-4D97-AF65-F5344CB8AC3E}">
        <p14:creationId xmlns:p14="http://schemas.microsoft.com/office/powerpoint/2010/main" val="16837711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41</a:t>
            </a:fld>
            <a:endParaRPr lang="en-US"/>
          </a:p>
        </p:txBody>
      </p:sp>
    </p:spTree>
    <p:extLst>
      <p:ext uri="{BB962C8B-B14F-4D97-AF65-F5344CB8AC3E}">
        <p14:creationId xmlns:p14="http://schemas.microsoft.com/office/powerpoint/2010/main" val="26845456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42</a:t>
            </a:fld>
            <a:endParaRPr lang="en-US"/>
          </a:p>
        </p:txBody>
      </p:sp>
    </p:spTree>
    <p:extLst>
      <p:ext uri="{BB962C8B-B14F-4D97-AF65-F5344CB8AC3E}">
        <p14:creationId xmlns:p14="http://schemas.microsoft.com/office/powerpoint/2010/main" val="29672504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43</a:t>
            </a:fld>
            <a:endParaRPr lang="en-US"/>
          </a:p>
        </p:txBody>
      </p:sp>
    </p:spTree>
    <p:extLst>
      <p:ext uri="{BB962C8B-B14F-4D97-AF65-F5344CB8AC3E}">
        <p14:creationId xmlns:p14="http://schemas.microsoft.com/office/powerpoint/2010/main" val="16704079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44</a:t>
            </a:fld>
            <a:endParaRPr lang="en-US"/>
          </a:p>
        </p:txBody>
      </p:sp>
    </p:spTree>
    <p:extLst>
      <p:ext uri="{BB962C8B-B14F-4D97-AF65-F5344CB8AC3E}">
        <p14:creationId xmlns:p14="http://schemas.microsoft.com/office/powerpoint/2010/main" val="20974543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45</a:t>
            </a:fld>
            <a:endParaRPr lang="en-US"/>
          </a:p>
        </p:txBody>
      </p:sp>
    </p:spTree>
    <p:extLst>
      <p:ext uri="{BB962C8B-B14F-4D97-AF65-F5344CB8AC3E}">
        <p14:creationId xmlns:p14="http://schemas.microsoft.com/office/powerpoint/2010/main" val="25309979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46</a:t>
            </a:fld>
            <a:endParaRPr lang="en-US"/>
          </a:p>
        </p:txBody>
      </p:sp>
    </p:spTree>
    <p:extLst>
      <p:ext uri="{BB962C8B-B14F-4D97-AF65-F5344CB8AC3E}">
        <p14:creationId xmlns:p14="http://schemas.microsoft.com/office/powerpoint/2010/main" val="21568263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47</a:t>
            </a:fld>
            <a:endParaRPr lang="en-US"/>
          </a:p>
        </p:txBody>
      </p:sp>
    </p:spTree>
    <p:extLst>
      <p:ext uri="{BB962C8B-B14F-4D97-AF65-F5344CB8AC3E}">
        <p14:creationId xmlns:p14="http://schemas.microsoft.com/office/powerpoint/2010/main" val="42841612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48</a:t>
            </a:fld>
            <a:endParaRPr lang="en-US"/>
          </a:p>
        </p:txBody>
      </p:sp>
    </p:spTree>
    <p:extLst>
      <p:ext uri="{BB962C8B-B14F-4D97-AF65-F5344CB8AC3E}">
        <p14:creationId xmlns:p14="http://schemas.microsoft.com/office/powerpoint/2010/main" val="19562532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49</a:t>
            </a:fld>
            <a:endParaRPr lang="en-US"/>
          </a:p>
        </p:txBody>
      </p:sp>
    </p:spTree>
    <p:extLst>
      <p:ext uri="{BB962C8B-B14F-4D97-AF65-F5344CB8AC3E}">
        <p14:creationId xmlns:p14="http://schemas.microsoft.com/office/powerpoint/2010/main" val="3439796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5</a:t>
            </a:fld>
            <a:endParaRPr lang="en-US"/>
          </a:p>
        </p:txBody>
      </p:sp>
    </p:spTree>
    <p:extLst>
      <p:ext uri="{BB962C8B-B14F-4D97-AF65-F5344CB8AC3E}">
        <p14:creationId xmlns:p14="http://schemas.microsoft.com/office/powerpoint/2010/main" val="19023095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50</a:t>
            </a:fld>
            <a:endParaRPr lang="en-US"/>
          </a:p>
        </p:txBody>
      </p:sp>
    </p:spTree>
    <p:extLst>
      <p:ext uri="{BB962C8B-B14F-4D97-AF65-F5344CB8AC3E}">
        <p14:creationId xmlns:p14="http://schemas.microsoft.com/office/powerpoint/2010/main" val="24328981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51</a:t>
            </a:fld>
            <a:endParaRPr lang="en-US"/>
          </a:p>
        </p:txBody>
      </p:sp>
    </p:spTree>
    <p:extLst>
      <p:ext uri="{BB962C8B-B14F-4D97-AF65-F5344CB8AC3E}">
        <p14:creationId xmlns:p14="http://schemas.microsoft.com/office/powerpoint/2010/main" val="21715905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52</a:t>
            </a:fld>
            <a:endParaRPr lang="en-US"/>
          </a:p>
        </p:txBody>
      </p:sp>
    </p:spTree>
    <p:extLst>
      <p:ext uri="{BB962C8B-B14F-4D97-AF65-F5344CB8AC3E}">
        <p14:creationId xmlns:p14="http://schemas.microsoft.com/office/powerpoint/2010/main" val="29974834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53</a:t>
            </a:fld>
            <a:endParaRPr lang="en-US"/>
          </a:p>
        </p:txBody>
      </p:sp>
    </p:spTree>
    <p:extLst>
      <p:ext uri="{BB962C8B-B14F-4D97-AF65-F5344CB8AC3E}">
        <p14:creationId xmlns:p14="http://schemas.microsoft.com/office/powerpoint/2010/main" val="24427674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54</a:t>
            </a:fld>
            <a:endParaRPr lang="en-US"/>
          </a:p>
        </p:txBody>
      </p:sp>
    </p:spTree>
    <p:extLst>
      <p:ext uri="{BB962C8B-B14F-4D97-AF65-F5344CB8AC3E}">
        <p14:creationId xmlns:p14="http://schemas.microsoft.com/office/powerpoint/2010/main" val="30703165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55</a:t>
            </a:fld>
            <a:endParaRPr lang="en-US"/>
          </a:p>
        </p:txBody>
      </p:sp>
    </p:spTree>
    <p:extLst>
      <p:ext uri="{BB962C8B-B14F-4D97-AF65-F5344CB8AC3E}">
        <p14:creationId xmlns:p14="http://schemas.microsoft.com/office/powerpoint/2010/main" val="5554595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56</a:t>
            </a:fld>
            <a:endParaRPr lang="en-US"/>
          </a:p>
        </p:txBody>
      </p:sp>
    </p:spTree>
    <p:extLst>
      <p:ext uri="{BB962C8B-B14F-4D97-AF65-F5344CB8AC3E}">
        <p14:creationId xmlns:p14="http://schemas.microsoft.com/office/powerpoint/2010/main" val="12961052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dirty="0">
                <a:solidFill>
                  <a:srgbClr val="0000FF"/>
                </a:solidFill>
                <a:effectLst/>
                <a:latin typeface="Menlo" panose="020B0609030804020204" pitchFamily="49" charset="0"/>
              </a:rPr>
              <a:t>fields</a:t>
            </a:r>
            <a:r>
              <a:rPr lang="en-AU" b="0" dirty="0">
                <a:solidFill>
                  <a:srgbClr val="000000"/>
                </a:solidFill>
                <a:effectLst/>
                <a:latin typeface="Menlo" panose="020B0609030804020204" pitchFamily="49" charset="0"/>
              </a:rPr>
              <a:t> </a:t>
            </a:r>
            <a:r>
              <a:rPr lang="en-AU" b="0" i="1" dirty="0">
                <a:solidFill>
                  <a:srgbClr val="000000"/>
                </a:solidFill>
                <a:effectLst/>
                <a:latin typeface="Menlo" panose="020B0609030804020204" pitchFamily="49" charset="0"/>
              </a:rPr>
              <a:t>@timestamp</a:t>
            </a:r>
            <a:r>
              <a:rPr lang="en-AU" b="0" dirty="0">
                <a:solidFill>
                  <a:srgbClr val="000000"/>
                </a:solidFill>
                <a:effectLst/>
                <a:latin typeface="Menlo" panose="020B0609030804020204" pitchFamily="49" charset="0"/>
              </a:rPr>
              <a:t>, </a:t>
            </a:r>
            <a:r>
              <a:rPr lang="en-AU" b="0" dirty="0" err="1">
                <a:solidFill>
                  <a:srgbClr val="000000"/>
                </a:solidFill>
                <a:effectLst/>
                <a:latin typeface="Menlo" panose="020B0609030804020204" pitchFamily="49" charset="0"/>
              </a:rPr>
              <a:t>user</a:t>
            </a:r>
            <a:r>
              <a:rPr lang="en-AU" b="0" dirty="0" err="1">
                <a:solidFill>
                  <a:srgbClr val="CD3131"/>
                </a:solidFill>
                <a:effectLst/>
                <a:latin typeface="Menlo" panose="020B0609030804020204" pitchFamily="49" charset="0"/>
              </a:rPr>
              <a:t>.</a:t>
            </a:r>
            <a:r>
              <a:rPr lang="en-AU" b="0" dirty="0" err="1">
                <a:solidFill>
                  <a:srgbClr val="000000"/>
                </a:solidFill>
                <a:effectLst/>
                <a:latin typeface="Menlo" panose="020B0609030804020204" pitchFamily="49" charset="0"/>
              </a:rPr>
              <a:t>username</a:t>
            </a:r>
            <a:r>
              <a:rPr lang="en-AU" b="0" dirty="0">
                <a:solidFill>
                  <a:srgbClr val="000000"/>
                </a:solidFill>
                <a:effectLst/>
                <a:latin typeface="Menlo" panose="020B0609030804020204" pitchFamily="49" charset="0"/>
              </a:rPr>
              <a:t> , </a:t>
            </a:r>
            <a:r>
              <a:rPr lang="en-AU" b="0" dirty="0" err="1">
                <a:solidFill>
                  <a:srgbClr val="000000"/>
                </a:solidFill>
                <a:effectLst/>
                <a:latin typeface="Menlo" panose="020B0609030804020204" pitchFamily="49" charset="0"/>
              </a:rPr>
              <a:t>objectRef</a:t>
            </a:r>
            <a:r>
              <a:rPr lang="en-AU" b="0" dirty="0" err="1">
                <a:solidFill>
                  <a:srgbClr val="CD3131"/>
                </a:solidFill>
                <a:effectLst/>
                <a:latin typeface="Menlo" panose="020B0609030804020204" pitchFamily="49" charset="0"/>
              </a:rPr>
              <a:t>.</a:t>
            </a:r>
            <a:r>
              <a:rPr lang="en-AU" b="0" dirty="0" err="1">
                <a:solidFill>
                  <a:srgbClr val="000000"/>
                </a:solidFill>
                <a:effectLst/>
                <a:latin typeface="Menlo" panose="020B0609030804020204" pitchFamily="49" charset="0"/>
              </a:rPr>
              <a:t>resource</a:t>
            </a:r>
            <a:r>
              <a:rPr lang="en-AU" b="0" dirty="0">
                <a:solidFill>
                  <a:srgbClr val="000000"/>
                </a:solidFill>
                <a:effectLst/>
                <a:latin typeface="Menlo" panose="020B0609030804020204" pitchFamily="49" charset="0"/>
              </a:rPr>
              <a:t>, verb, </a:t>
            </a:r>
            <a:r>
              <a:rPr lang="en-AU" b="0" dirty="0" err="1">
                <a:solidFill>
                  <a:srgbClr val="000000"/>
                </a:solidFill>
                <a:effectLst/>
                <a:latin typeface="Menlo" panose="020B0609030804020204" pitchFamily="49" charset="0"/>
              </a:rPr>
              <a:t>responseStatus</a:t>
            </a:r>
            <a:r>
              <a:rPr lang="en-AU" b="0" dirty="0" err="1">
                <a:solidFill>
                  <a:srgbClr val="CD3131"/>
                </a:solidFill>
                <a:effectLst/>
                <a:latin typeface="Menlo" panose="020B0609030804020204" pitchFamily="49" charset="0"/>
              </a:rPr>
              <a:t>.</a:t>
            </a:r>
            <a:r>
              <a:rPr lang="en-AU" b="0" dirty="0" err="1">
                <a:solidFill>
                  <a:srgbClr val="000000"/>
                </a:solidFill>
                <a:effectLst/>
                <a:latin typeface="Menlo" panose="020B0609030804020204" pitchFamily="49" charset="0"/>
              </a:rPr>
              <a:t>code</a:t>
            </a:r>
            <a:r>
              <a:rPr lang="en-AU" b="0" dirty="0">
                <a:solidFill>
                  <a:srgbClr val="000000"/>
                </a:solidFill>
                <a:effectLst/>
                <a:latin typeface="Menlo" panose="020B0609030804020204" pitchFamily="49" charset="0"/>
              </a:rPr>
              <a:t> , </a:t>
            </a:r>
            <a:r>
              <a:rPr lang="en-AU" b="0" dirty="0" err="1">
                <a:solidFill>
                  <a:srgbClr val="000000"/>
                </a:solidFill>
                <a:effectLst/>
                <a:latin typeface="Menlo" panose="020B0609030804020204" pitchFamily="49" charset="0"/>
              </a:rPr>
              <a:t>objectRef</a:t>
            </a:r>
            <a:r>
              <a:rPr lang="en-AU" b="0" dirty="0" err="1">
                <a:solidFill>
                  <a:srgbClr val="CD3131"/>
                </a:solidFill>
                <a:effectLst/>
                <a:latin typeface="Menlo" panose="020B0609030804020204" pitchFamily="49" charset="0"/>
              </a:rPr>
              <a:t>.</a:t>
            </a:r>
            <a:r>
              <a:rPr lang="en-AU" b="0" dirty="0" err="1">
                <a:solidFill>
                  <a:srgbClr val="000000"/>
                </a:solidFill>
                <a:effectLst/>
                <a:latin typeface="Menlo" panose="020B0609030804020204" pitchFamily="49" charset="0"/>
              </a:rPr>
              <a:t>name</a:t>
            </a:r>
            <a:r>
              <a:rPr lang="en-AU" b="0" dirty="0">
                <a:solidFill>
                  <a:srgbClr val="000000"/>
                </a:solidFill>
                <a:effectLst/>
                <a:latin typeface="Menlo" panose="020B0609030804020204" pitchFamily="49" charset="0"/>
              </a:rPr>
              <a:t> , </a:t>
            </a:r>
            <a:r>
              <a:rPr lang="en-AU" b="0" dirty="0" err="1">
                <a:solidFill>
                  <a:srgbClr val="000000"/>
                </a:solidFill>
                <a:effectLst/>
                <a:latin typeface="Menlo" panose="020B0609030804020204" pitchFamily="49" charset="0"/>
              </a:rPr>
              <a:t>userAgent</a:t>
            </a:r>
            <a:r>
              <a:rPr lang="en-AU" b="0" dirty="0">
                <a:solidFill>
                  <a:srgbClr val="000000"/>
                </a:solidFill>
                <a:effectLst/>
                <a:latin typeface="Menlo" panose="020B0609030804020204" pitchFamily="49" charset="0"/>
              </a:rPr>
              <a:t>,</a:t>
            </a:r>
            <a:r>
              <a:rPr lang="en-AU" b="0" i="1" dirty="0">
                <a:solidFill>
                  <a:srgbClr val="000000"/>
                </a:solidFill>
                <a:effectLst/>
                <a:latin typeface="Menlo" panose="020B0609030804020204" pitchFamily="49" charset="0"/>
              </a:rPr>
              <a:t>@</a:t>
            </a:r>
            <a:r>
              <a:rPr lang="en-AU" b="0" i="1" dirty="0" err="1">
                <a:solidFill>
                  <a:srgbClr val="000000"/>
                </a:solidFill>
                <a:effectLst/>
                <a:latin typeface="Menlo" panose="020B0609030804020204" pitchFamily="49" charset="0"/>
              </a:rPr>
              <a:t>logStream</a:t>
            </a:r>
            <a:r>
              <a:rPr lang="en-AU" b="0" dirty="0">
                <a:solidFill>
                  <a:srgbClr val="000000"/>
                </a:solidFill>
                <a:effectLst/>
                <a:latin typeface="Menlo" panose="020B0609030804020204" pitchFamily="49" charset="0"/>
              </a:rPr>
              <a:t>, </a:t>
            </a:r>
            <a:r>
              <a:rPr lang="en-AU" b="0" i="1" dirty="0">
                <a:solidFill>
                  <a:srgbClr val="000000"/>
                </a:solidFill>
                <a:effectLst/>
                <a:latin typeface="Menlo" panose="020B0609030804020204" pitchFamily="49" charset="0"/>
              </a:rPr>
              <a:t>@message</a:t>
            </a:r>
            <a:r>
              <a:rPr lang="en-AU" b="0" dirty="0">
                <a:solidFill>
                  <a:srgbClr val="000000"/>
                </a:solidFill>
                <a:effectLst/>
                <a:latin typeface="Menlo" panose="020B0609030804020204" pitchFamily="49" charset="0"/>
              </a:rPr>
              <a:t>, </a:t>
            </a:r>
            <a:r>
              <a:rPr lang="en-AU" b="0" i="1" dirty="0">
                <a:solidFill>
                  <a:srgbClr val="000000"/>
                </a:solidFill>
                <a:effectLst/>
                <a:latin typeface="Menlo" panose="020B0609030804020204" pitchFamily="49" charset="0"/>
              </a:rPr>
              <a:t>@log</a:t>
            </a:r>
            <a:r>
              <a:rPr lang="en-AU" b="0" dirty="0">
                <a:solidFill>
                  <a:srgbClr val="000000"/>
                </a:solidFill>
                <a:effectLst/>
                <a:latin typeface="Menlo" panose="020B0609030804020204" pitchFamily="49" charset="0"/>
              </a:rPr>
              <a:t> </a:t>
            </a:r>
          </a:p>
          <a:p>
            <a:r>
              <a:rPr lang="en-AU" b="0" dirty="0">
                <a:solidFill>
                  <a:srgbClr val="000000"/>
                </a:solidFill>
                <a:effectLst/>
                <a:latin typeface="Menlo" panose="020B0609030804020204" pitchFamily="49" charset="0"/>
              </a:rPr>
              <a:t>| </a:t>
            </a:r>
            <a:r>
              <a:rPr lang="en-AU" b="0" dirty="0">
                <a:solidFill>
                  <a:srgbClr val="0000FF"/>
                </a:solidFill>
                <a:effectLst/>
                <a:latin typeface="Menlo" panose="020B0609030804020204" pitchFamily="49" charset="0"/>
              </a:rPr>
              <a:t>sort</a:t>
            </a:r>
            <a:r>
              <a:rPr lang="en-AU" b="0" dirty="0">
                <a:solidFill>
                  <a:srgbClr val="000000"/>
                </a:solidFill>
                <a:effectLst/>
                <a:latin typeface="Menlo" panose="020B0609030804020204" pitchFamily="49" charset="0"/>
              </a:rPr>
              <a:t> </a:t>
            </a:r>
            <a:r>
              <a:rPr lang="en-AU" b="0" i="1" dirty="0">
                <a:solidFill>
                  <a:srgbClr val="000000"/>
                </a:solidFill>
                <a:effectLst/>
                <a:latin typeface="Menlo" panose="020B0609030804020204" pitchFamily="49" charset="0"/>
              </a:rPr>
              <a:t>@timestamp</a:t>
            </a:r>
            <a:r>
              <a:rPr lang="en-AU" b="0" dirty="0">
                <a:solidFill>
                  <a:srgbClr val="000000"/>
                </a:solidFill>
                <a:effectLst/>
                <a:latin typeface="Menlo" panose="020B0609030804020204" pitchFamily="49" charset="0"/>
              </a:rPr>
              <a:t> </a:t>
            </a:r>
            <a:r>
              <a:rPr lang="en-AU" b="0" dirty="0">
                <a:solidFill>
                  <a:srgbClr val="0000FF"/>
                </a:solidFill>
                <a:effectLst/>
                <a:latin typeface="Menlo" panose="020B0609030804020204" pitchFamily="49" charset="0"/>
              </a:rPr>
              <a:t>desc</a:t>
            </a:r>
            <a:endParaRPr lang="en-AU" b="0" dirty="0">
              <a:solidFill>
                <a:srgbClr val="000000"/>
              </a:solidFill>
              <a:effectLst/>
              <a:latin typeface="Menlo" panose="020B0609030804020204" pitchFamily="49" charset="0"/>
            </a:endParaRPr>
          </a:p>
          <a:p>
            <a:r>
              <a:rPr lang="en-AU" b="0" dirty="0">
                <a:solidFill>
                  <a:srgbClr val="000000"/>
                </a:solidFill>
                <a:effectLst/>
                <a:latin typeface="Menlo" panose="020B0609030804020204" pitchFamily="49" charset="0"/>
              </a:rPr>
              <a:t>| </a:t>
            </a:r>
            <a:r>
              <a:rPr lang="en-AU" b="0" dirty="0">
                <a:solidFill>
                  <a:srgbClr val="0000FF"/>
                </a:solidFill>
                <a:effectLst/>
                <a:latin typeface="Menlo" panose="020B0609030804020204" pitchFamily="49" charset="0"/>
              </a:rPr>
              <a:t>filter</a:t>
            </a:r>
            <a:r>
              <a:rPr lang="en-AU" b="0" dirty="0">
                <a:solidFill>
                  <a:srgbClr val="000000"/>
                </a:solidFill>
                <a:effectLst/>
                <a:latin typeface="Menlo" panose="020B0609030804020204" pitchFamily="49" charset="0"/>
              </a:rPr>
              <a:t> </a:t>
            </a:r>
            <a:r>
              <a:rPr lang="en-AU" b="0" dirty="0" err="1">
                <a:solidFill>
                  <a:srgbClr val="000000"/>
                </a:solidFill>
                <a:effectLst/>
                <a:latin typeface="Menlo" panose="020B0609030804020204" pitchFamily="49" charset="0"/>
              </a:rPr>
              <a:t>objectRef</a:t>
            </a:r>
            <a:r>
              <a:rPr lang="en-AU" b="0" dirty="0" err="1">
                <a:solidFill>
                  <a:srgbClr val="CD3131"/>
                </a:solidFill>
                <a:effectLst/>
                <a:latin typeface="Menlo" panose="020B0609030804020204" pitchFamily="49" charset="0"/>
              </a:rPr>
              <a:t>.</a:t>
            </a:r>
            <a:r>
              <a:rPr lang="en-AU" b="0" dirty="0" err="1">
                <a:solidFill>
                  <a:srgbClr val="000000"/>
                </a:solidFill>
                <a:effectLst/>
                <a:latin typeface="Menlo" panose="020B0609030804020204" pitchFamily="49" charset="0"/>
              </a:rPr>
              <a:t>resource</a:t>
            </a:r>
            <a:r>
              <a:rPr lang="en-AU" b="0" dirty="0">
                <a:solidFill>
                  <a:srgbClr val="000000"/>
                </a:solidFill>
                <a:effectLst/>
                <a:latin typeface="Menlo" panose="020B0609030804020204" pitchFamily="49" charset="0"/>
              </a:rPr>
              <a:t>==</a:t>
            </a:r>
            <a:r>
              <a:rPr lang="en-AU" b="0" dirty="0">
                <a:solidFill>
                  <a:srgbClr val="A31515"/>
                </a:solidFill>
                <a:effectLst/>
                <a:latin typeface="Menlo" panose="020B0609030804020204" pitchFamily="49" charset="0"/>
              </a:rPr>
              <a:t>"nodes"</a:t>
            </a:r>
            <a:endParaRPr lang="en-AU" b="0" dirty="0">
              <a:solidFill>
                <a:srgbClr val="000000"/>
              </a:solidFill>
              <a:effectLst/>
              <a:latin typeface="Menlo" panose="020B0609030804020204" pitchFamily="49" charset="0"/>
            </a:endParaRPr>
          </a:p>
          <a:p>
            <a:r>
              <a:rPr lang="en-AU" b="0" dirty="0">
                <a:solidFill>
                  <a:srgbClr val="008000"/>
                </a:solidFill>
                <a:effectLst/>
                <a:latin typeface="Menlo" panose="020B0609030804020204" pitchFamily="49" charset="0"/>
              </a:rPr>
              <a:t>#| filter verb like /(</a:t>
            </a:r>
            <a:r>
              <a:rPr lang="en-AU" b="0" dirty="0" err="1">
                <a:solidFill>
                  <a:srgbClr val="008000"/>
                </a:solidFill>
                <a:effectLst/>
                <a:latin typeface="Menlo" panose="020B0609030804020204" pitchFamily="49" charset="0"/>
              </a:rPr>
              <a:t>create|update|patch</a:t>
            </a:r>
            <a:r>
              <a:rPr lang="en-AU" b="0" dirty="0">
                <a:solidFill>
                  <a:srgbClr val="008000"/>
                </a:solidFill>
                <a:effectLst/>
                <a:latin typeface="Menlo" panose="020B0609030804020204" pitchFamily="49" charset="0"/>
              </a:rPr>
              <a:t>)/</a:t>
            </a:r>
            <a:endParaRPr lang="en-AU" b="0" dirty="0">
              <a:solidFill>
                <a:srgbClr val="000000"/>
              </a:solidFill>
              <a:effectLst/>
              <a:latin typeface="Menlo" panose="020B0609030804020204" pitchFamily="49" charset="0"/>
            </a:endParaRPr>
          </a:p>
          <a:p>
            <a:r>
              <a:rPr lang="en-AU" b="0" dirty="0">
                <a:solidFill>
                  <a:srgbClr val="000000"/>
                </a:solidFill>
                <a:effectLst/>
                <a:latin typeface="Menlo" panose="020B0609030804020204" pitchFamily="49" charset="0"/>
              </a:rPr>
              <a:t>| </a:t>
            </a:r>
            <a:r>
              <a:rPr lang="en-AU" b="0" dirty="0">
                <a:solidFill>
                  <a:srgbClr val="0000FF"/>
                </a:solidFill>
                <a:effectLst/>
                <a:latin typeface="Menlo" panose="020B0609030804020204" pitchFamily="49" charset="0"/>
              </a:rPr>
              <a:t>filter</a:t>
            </a:r>
            <a:r>
              <a:rPr lang="en-AU" b="0" dirty="0">
                <a:solidFill>
                  <a:srgbClr val="000000"/>
                </a:solidFill>
                <a:effectLst/>
                <a:latin typeface="Menlo" panose="020B0609030804020204" pitchFamily="49" charset="0"/>
              </a:rPr>
              <a:t> </a:t>
            </a:r>
            <a:r>
              <a:rPr lang="en-AU" b="0" i="1" dirty="0">
                <a:solidFill>
                  <a:srgbClr val="000000"/>
                </a:solidFill>
                <a:effectLst/>
                <a:latin typeface="Menlo" panose="020B0609030804020204" pitchFamily="49" charset="0"/>
              </a:rPr>
              <a:t>@message</a:t>
            </a:r>
            <a:r>
              <a:rPr lang="en-AU" b="0" dirty="0">
                <a:solidFill>
                  <a:srgbClr val="000000"/>
                </a:solidFill>
                <a:effectLst/>
                <a:latin typeface="Menlo" panose="020B0609030804020204" pitchFamily="49" charset="0"/>
              </a:rPr>
              <a:t> </a:t>
            </a:r>
            <a:r>
              <a:rPr lang="en-AU" b="0" dirty="0">
                <a:solidFill>
                  <a:srgbClr val="0000FF"/>
                </a:solidFill>
                <a:effectLst/>
                <a:latin typeface="Menlo" panose="020B0609030804020204" pitchFamily="49" charset="0"/>
              </a:rPr>
              <a:t>like</a:t>
            </a:r>
            <a:r>
              <a:rPr lang="en-AU" b="0" dirty="0">
                <a:solidFill>
                  <a:srgbClr val="000000"/>
                </a:solidFill>
                <a:effectLst/>
                <a:latin typeface="Menlo" panose="020B0609030804020204" pitchFamily="49" charset="0"/>
              </a:rPr>
              <a:t> </a:t>
            </a:r>
            <a:r>
              <a:rPr lang="en-AU" b="0" dirty="0">
                <a:solidFill>
                  <a:srgbClr val="A31515"/>
                </a:solidFill>
                <a:effectLst/>
                <a:latin typeface="Menlo" panose="020B0609030804020204" pitchFamily="49" charset="0"/>
              </a:rPr>
              <a:t>"</a:t>
            </a:r>
            <a:r>
              <a:rPr lang="en-AU" b="0" dirty="0" err="1">
                <a:solidFill>
                  <a:srgbClr val="A31515"/>
                </a:solidFill>
                <a:effectLst/>
                <a:latin typeface="Menlo" panose="020B0609030804020204" pitchFamily="49" charset="0"/>
              </a:rPr>
              <a:t>kubernetes.io</a:t>
            </a:r>
            <a:r>
              <a:rPr lang="en-AU" b="0" dirty="0">
                <a:solidFill>
                  <a:srgbClr val="A31515"/>
                </a:solidFill>
                <a:effectLst/>
                <a:latin typeface="Menlo" panose="020B0609030804020204" pitchFamily="49" charset="0"/>
              </a:rPr>
              <a:t>/</a:t>
            </a:r>
            <a:r>
              <a:rPr lang="en-AU" b="0" dirty="0" err="1">
                <a:solidFill>
                  <a:srgbClr val="A31515"/>
                </a:solidFill>
                <a:effectLst/>
                <a:latin typeface="Menlo" panose="020B0609030804020204" pitchFamily="49" charset="0"/>
              </a:rPr>
              <a:t>csi</a:t>
            </a:r>
            <a:r>
              <a:rPr lang="en-AU" b="0" dirty="0">
                <a:solidFill>
                  <a:srgbClr val="A31515"/>
                </a:solidFill>
                <a:effectLst/>
                <a:latin typeface="Menlo" panose="020B0609030804020204" pitchFamily="49" charset="0"/>
              </a:rPr>
              <a:t>/</a:t>
            </a:r>
            <a:r>
              <a:rPr lang="en-AU" b="0" dirty="0" err="1">
                <a:solidFill>
                  <a:srgbClr val="A31515"/>
                </a:solidFill>
                <a:effectLst/>
                <a:latin typeface="Menlo" panose="020B0609030804020204" pitchFamily="49" charset="0"/>
              </a:rPr>
              <a:t>ebs.csi.aws.com</a:t>
            </a:r>
            <a:r>
              <a:rPr lang="en-AU" b="0" dirty="0">
                <a:solidFill>
                  <a:srgbClr val="A31515"/>
                </a:solidFill>
                <a:effectLst/>
                <a:latin typeface="Menlo" panose="020B0609030804020204" pitchFamily="49" charset="0"/>
              </a:rPr>
              <a:t>"</a:t>
            </a:r>
            <a:endParaRPr lang="en-AU" b="0" dirty="0">
              <a:solidFill>
                <a:srgbClr val="00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j-lt"/>
            </a:endParaRPr>
          </a:p>
          <a:p>
            <a:r>
              <a:rPr lang="en-US" sz="1200" dirty="0">
                <a:latin typeface="+mj-lt"/>
              </a:rPr>
              <a:t>Attaching volumes :</a:t>
            </a:r>
          </a:p>
          <a:p>
            <a:r>
              <a:rPr lang="en-US" sz="1200" dirty="0">
                <a:latin typeface="+mj-lt"/>
              </a:rPr>
              <a:t>----------------------------</a:t>
            </a:r>
          </a:p>
          <a:p>
            <a:r>
              <a:rPr lang="en-US" sz="1200" dirty="0">
                <a:latin typeface="+mj-lt"/>
              </a:rPr>
              <a:t> - </a:t>
            </a:r>
            <a:r>
              <a:rPr lang="en-US" sz="1200" dirty="0" err="1">
                <a:latin typeface="+mj-lt"/>
              </a:rPr>
              <a:t>AttachDetachController</a:t>
            </a:r>
            <a:r>
              <a:rPr lang="en-US" sz="1200" dirty="0">
                <a:latin typeface="+mj-lt"/>
              </a:rPr>
              <a:t> running in the </a:t>
            </a:r>
            <a:r>
              <a:rPr lang="en-US" sz="1200" dirty="0" err="1">
                <a:latin typeface="+mj-lt"/>
              </a:rPr>
              <a:t>ControlPlane</a:t>
            </a:r>
            <a:r>
              <a:rPr lang="en-US" sz="1200" dirty="0">
                <a:latin typeface="+mj-lt"/>
              </a:rPr>
              <a:t> sees there is a Pod using CSI type PV  Scheduled </a:t>
            </a:r>
            <a:r>
              <a:rPr lang="en-US" sz="1200" dirty="0" err="1">
                <a:latin typeface="+mj-lt"/>
              </a:rPr>
              <a:t>ona</a:t>
            </a:r>
            <a:r>
              <a:rPr lang="en-US" sz="1200" dirty="0">
                <a:latin typeface="+mj-lt"/>
              </a:rPr>
              <a:t> Node. &gt;&gt;&gt; Creates a `</a:t>
            </a:r>
            <a:r>
              <a:rPr lang="en-US" sz="1200" dirty="0" err="1">
                <a:latin typeface="+mj-lt"/>
              </a:rPr>
              <a:t>VolumeAttachment</a:t>
            </a:r>
            <a:r>
              <a:rPr lang="en-US" sz="1200" dirty="0">
                <a:latin typeface="+mj-lt"/>
              </a:rPr>
              <a:t>` Object</a:t>
            </a:r>
          </a:p>
          <a:p>
            <a:pPr marL="171450" indent="-171450">
              <a:buFontTx/>
              <a:buChar char="-"/>
            </a:pPr>
            <a:r>
              <a:rPr lang="en-US" sz="1200" dirty="0">
                <a:latin typeface="+mj-lt"/>
              </a:rPr>
              <a:t>CSI-</a:t>
            </a:r>
            <a:r>
              <a:rPr lang="en-US" sz="1200" dirty="0" err="1">
                <a:latin typeface="+mj-lt"/>
              </a:rPr>
              <a:t>Attacher</a:t>
            </a:r>
            <a:r>
              <a:rPr lang="en-US" sz="1200" dirty="0">
                <a:latin typeface="+mj-lt"/>
              </a:rPr>
              <a:t> container of </a:t>
            </a:r>
            <a:r>
              <a:rPr lang="en-US" sz="1200" dirty="0" err="1">
                <a:latin typeface="+mj-lt"/>
              </a:rPr>
              <a:t>ebs</a:t>
            </a:r>
            <a:r>
              <a:rPr lang="en-US" sz="1200" dirty="0">
                <a:latin typeface="+mj-lt"/>
              </a:rPr>
              <a:t>-</a:t>
            </a:r>
            <a:r>
              <a:rPr lang="en-US" sz="1200" dirty="0" err="1">
                <a:latin typeface="+mj-lt"/>
              </a:rPr>
              <a:t>csi</a:t>
            </a:r>
            <a:r>
              <a:rPr lang="en-US" sz="1200" dirty="0">
                <a:latin typeface="+mj-lt"/>
              </a:rPr>
              <a:t>-controller Pod watches the </a:t>
            </a:r>
            <a:r>
              <a:rPr lang="en-US" sz="1200" dirty="0" err="1">
                <a:latin typeface="+mj-lt"/>
              </a:rPr>
              <a:t>VolumeAttachment</a:t>
            </a:r>
            <a:r>
              <a:rPr lang="en-US" sz="1200" dirty="0">
                <a:latin typeface="+mj-lt"/>
              </a:rPr>
              <a:t> objects &gt;&gt;&gt; Adds Finalizer to PV and </a:t>
            </a:r>
            <a:r>
              <a:rPr lang="en-US" sz="1200" dirty="0" err="1">
                <a:latin typeface="+mj-lt"/>
              </a:rPr>
              <a:t>VolumeAttachmnet</a:t>
            </a:r>
            <a:r>
              <a:rPr lang="en-US" sz="1200" dirty="0">
                <a:latin typeface="+mj-lt"/>
              </a:rPr>
              <a:t> objects : external-</a:t>
            </a:r>
            <a:r>
              <a:rPr lang="en-US" sz="1200" dirty="0" err="1">
                <a:latin typeface="+mj-lt"/>
              </a:rPr>
              <a:t>attacher</a:t>
            </a:r>
            <a:r>
              <a:rPr lang="en-US" sz="1200" dirty="0">
                <a:latin typeface="+mj-lt"/>
              </a:rPr>
              <a:t>/</a:t>
            </a:r>
            <a:r>
              <a:rPr lang="en-US" sz="1200" dirty="0" err="1">
                <a:latin typeface="+mj-lt"/>
              </a:rPr>
              <a:t>ebs</a:t>
            </a:r>
            <a:r>
              <a:rPr lang="en-US" sz="1200" dirty="0">
                <a:latin typeface="+mj-lt"/>
              </a:rPr>
              <a:t>-</a:t>
            </a:r>
            <a:r>
              <a:rPr lang="en-US" sz="1200" dirty="0" err="1">
                <a:latin typeface="+mj-lt"/>
              </a:rPr>
              <a:t>csi</a:t>
            </a:r>
            <a:r>
              <a:rPr lang="en-US" sz="1200" dirty="0">
                <a:latin typeface="+mj-lt"/>
              </a:rPr>
              <a:t>-</a:t>
            </a:r>
            <a:r>
              <a:rPr lang="en-US" sz="1200" dirty="0" err="1">
                <a:latin typeface="+mj-lt"/>
              </a:rPr>
              <a:t>aws</a:t>
            </a:r>
            <a:r>
              <a:rPr lang="en-US" sz="1200" dirty="0">
                <a:latin typeface="+mj-lt"/>
              </a:rPr>
              <a:t>-com</a:t>
            </a:r>
          </a:p>
          <a:p>
            <a:pPr marL="171450" indent="-171450">
              <a:buFontTx/>
              <a:buChar char="-"/>
            </a:pPr>
            <a:r>
              <a:rPr lang="en-US" sz="1200" dirty="0">
                <a:latin typeface="+mj-lt"/>
              </a:rPr>
              <a:t>CSI-</a:t>
            </a:r>
            <a:r>
              <a:rPr lang="en-US" sz="1200" dirty="0" err="1">
                <a:latin typeface="+mj-lt"/>
              </a:rPr>
              <a:t>Attacher</a:t>
            </a:r>
            <a:r>
              <a:rPr lang="en-US" sz="1200" dirty="0">
                <a:latin typeface="+mj-lt"/>
              </a:rPr>
              <a:t> Annotations the </a:t>
            </a:r>
            <a:r>
              <a:rPr lang="en-US" sz="1200" dirty="0" err="1">
                <a:latin typeface="+mj-lt"/>
              </a:rPr>
              <a:t>VolumeAttachment</a:t>
            </a:r>
            <a:r>
              <a:rPr lang="en-US" sz="1200" dirty="0">
                <a:latin typeface="+mj-lt"/>
              </a:rPr>
              <a:t> with node-ID : </a:t>
            </a:r>
            <a:r>
              <a:rPr lang="en-US" sz="1200" dirty="0" err="1">
                <a:latin typeface="+mj-lt"/>
              </a:rPr>
              <a:t>csi.alpha.Kubernetes.io</a:t>
            </a:r>
            <a:r>
              <a:rPr lang="en-US" sz="1200" dirty="0">
                <a:latin typeface="+mj-lt"/>
              </a:rPr>
              <a:t>/node-id:i-0xxxxxxxxxx</a:t>
            </a:r>
          </a:p>
          <a:p>
            <a:pPr marL="171450" indent="-171450">
              <a:buFontTx/>
              <a:buChar char="-"/>
            </a:pPr>
            <a:r>
              <a:rPr lang="en-US" sz="1200" dirty="0">
                <a:latin typeface="+mj-lt"/>
              </a:rPr>
              <a:t>CSI-</a:t>
            </a:r>
            <a:r>
              <a:rPr lang="en-US" sz="1200" dirty="0" err="1">
                <a:latin typeface="+mj-lt"/>
              </a:rPr>
              <a:t>Attacher</a:t>
            </a:r>
            <a:r>
              <a:rPr lang="en-US" sz="1200" dirty="0">
                <a:latin typeface="+mj-lt"/>
              </a:rPr>
              <a:t> calls </a:t>
            </a:r>
            <a:r>
              <a:rPr lang="en-US" sz="1200" dirty="0" err="1">
                <a:latin typeface="+mj-lt"/>
              </a:rPr>
              <a:t>ControllPublishVolume</a:t>
            </a:r>
            <a:r>
              <a:rPr lang="en-US" sz="1200" dirty="0">
                <a:latin typeface="+mj-lt"/>
              </a:rPr>
              <a:t> over GROC to </a:t>
            </a:r>
            <a:r>
              <a:rPr lang="en-US" sz="1200" dirty="0" err="1">
                <a:latin typeface="+mj-lt"/>
              </a:rPr>
              <a:t>ebs-olugon</a:t>
            </a:r>
            <a:r>
              <a:rPr lang="en-US" sz="1200" dirty="0">
                <a:latin typeface="+mj-lt"/>
              </a:rPr>
              <a:t> container </a:t>
            </a:r>
          </a:p>
          <a:p>
            <a:pPr marL="171450" indent="-171450">
              <a:buFontTx/>
              <a:buChar char="-"/>
            </a:pPr>
            <a:r>
              <a:rPr lang="en-US" sz="1200" dirty="0" err="1">
                <a:latin typeface="+mj-lt"/>
              </a:rPr>
              <a:t>Ebs</a:t>
            </a:r>
            <a:r>
              <a:rPr lang="en-US" sz="1200" dirty="0">
                <a:latin typeface="+mj-lt"/>
              </a:rPr>
              <a:t>-plugin will update the </a:t>
            </a:r>
            <a:r>
              <a:rPr lang="en-US" sz="1200" dirty="0" err="1">
                <a:latin typeface="+mj-lt"/>
              </a:rPr>
              <a:t>volumeattachment</a:t>
            </a:r>
            <a:r>
              <a:rPr lang="en-US" sz="1200" dirty="0">
                <a:latin typeface="+mj-lt"/>
              </a:rPr>
              <a:t> object : status :attached</a:t>
            </a:r>
          </a:p>
          <a:p>
            <a:pPr marL="171450" indent="-171450">
              <a:buFontTx/>
              <a:buChar char="-"/>
            </a:pPr>
            <a:r>
              <a:rPr lang="en-US" sz="1200" dirty="0" err="1">
                <a:latin typeface="+mj-lt"/>
              </a:rPr>
              <a:t>AttachDetaachController</a:t>
            </a:r>
            <a:r>
              <a:rPr lang="en-US" sz="1200" dirty="0">
                <a:latin typeface="+mj-lt"/>
              </a:rPr>
              <a:t> will then update the </a:t>
            </a:r>
            <a:r>
              <a:rPr lang="en-US" sz="1200" dirty="0" err="1">
                <a:latin typeface="+mj-lt"/>
              </a:rPr>
              <a:t>node.statusvolumesAtached.name</a:t>
            </a:r>
            <a:r>
              <a:rPr lang="en-US" sz="1200" dirty="0">
                <a:latin typeface="+mj-lt"/>
              </a:rPr>
              <a:t>=</a:t>
            </a:r>
            <a:r>
              <a:rPr lang="en-US" sz="1200" dirty="0" err="1">
                <a:latin typeface="+mj-lt"/>
              </a:rPr>
              <a:t>kubenetes.io</a:t>
            </a:r>
            <a:r>
              <a:rPr lang="en-US" sz="1200" dirty="0">
                <a:latin typeface="+mj-lt"/>
              </a:rPr>
              <a:t>/</a:t>
            </a:r>
            <a:r>
              <a:rPr lang="en-US" sz="1200" dirty="0" err="1">
                <a:latin typeface="+mj-lt"/>
              </a:rPr>
              <a:t>csi</a:t>
            </a:r>
            <a:r>
              <a:rPr lang="en-US" sz="1200" dirty="0">
                <a:latin typeface="+mj-lt"/>
              </a:rPr>
              <a:t>/</a:t>
            </a:r>
            <a:r>
              <a:rPr lang="en-US" sz="1200" dirty="0" err="1">
                <a:latin typeface="+mj-lt"/>
              </a:rPr>
              <a:t>ebs.csi.aws.com</a:t>
            </a:r>
            <a:r>
              <a:rPr lang="en-US" sz="1200" dirty="0">
                <a:latin typeface="+mj-lt"/>
              </a:rPr>
              <a:t>  </a:t>
            </a:r>
            <a:endParaRPr lang="en-US" dirty="0"/>
          </a:p>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57</a:t>
            </a:fld>
            <a:endParaRPr lang="en-US"/>
          </a:p>
        </p:txBody>
      </p:sp>
    </p:spTree>
    <p:extLst>
      <p:ext uri="{BB962C8B-B14F-4D97-AF65-F5344CB8AC3E}">
        <p14:creationId xmlns:p14="http://schemas.microsoft.com/office/powerpoint/2010/main" val="12272111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58</a:t>
            </a:fld>
            <a:endParaRPr lang="en-US"/>
          </a:p>
        </p:txBody>
      </p:sp>
    </p:spTree>
    <p:extLst>
      <p:ext uri="{BB962C8B-B14F-4D97-AF65-F5344CB8AC3E}">
        <p14:creationId xmlns:p14="http://schemas.microsoft.com/office/powerpoint/2010/main" val="37814633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59</a:t>
            </a:fld>
            <a:endParaRPr lang="en-US"/>
          </a:p>
        </p:txBody>
      </p:sp>
    </p:spTree>
    <p:extLst>
      <p:ext uri="{BB962C8B-B14F-4D97-AF65-F5344CB8AC3E}">
        <p14:creationId xmlns:p14="http://schemas.microsoft.com/office/powerpoint/2010/main" val="2868576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6</a:t>
            </a:fld>
            <a:endParaRPr lang="en-US"/>
          </a:p>
        </p:txBody>
      </p:sp>
    </p:spTree>
    <p:extLst>
      <p:ext uri="{BB962C8B-B14F-4D97-AF65-F5344CB8AC3E}">
        <p14:creationId xmlns:p14="http://schemas.microsoft.com/office/powerpoint/2010/main" val="25786231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60</a:t>
            </a:fld>
            <a:endParaRPr lang="en-US"/>
          </a:p>
        </p:txBody>
      </p:sp>
    </p:spTree>
    <p:extLst>
      <p:ext uri="{BB962C8B-B14F-4D97-AF65-F5344CB8AC3E}">
        <p14:creationId xmlns:p14="http://schemas.microsoft.com/office/powerpoint/2010/main" val="19900603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61</a:t>
            </a:fld>
            <a:endParaRPr lang="en-US"/>
          </a:p>
        </p:txBody>
      </p:sp>
    </p:spTree>
    <p:extLst>
      <p:ext uri="{BB962C8B-B14F-4D97-AF65-F5344CB8AC3E}">
        <p14:creationId xmlns:p14="http://schemas.microsoft.com/office/powerpoint/2010/main" val="28332864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62</a:t>
            </a:fld>
            <a:endParaRPr lang="en-US"/>
          </a:p>
        </p:txBody>
      </p:sp>
    </p:spTree>
    <p:extLst>
      <p:ext uri="{BB962C8B-B14F-4D97-AF65-F5344CB8AC3E}">
        <p14:creationId xmlns:p14="http://schemas.microsoft.com/office/powerpoint/2010/main" val="39922611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63</a:t>
            </a:fld>
            <a:endParaRPr lang="en-US"/>
          </a:p>
        </p:txBody>
      </p:sp>
    </p:spTree>
    <p:extLst>
      <p:ext uri="{BB962C8B-B14F-4D97-AF65-F5344CB8AC3E}">
        <p14:creationId xmlns:p14="http://schemas.microsoft.com/office/powerpoint/2010/main" val="30482534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64</a:t>
            </a:fld>
            <a:endParaRPr lang="en-US"/>
          </a:p>
        </p:txBody>
      </p:sp>
    </p:spTree>
    <p:extLst>
      <p:ext uri="{BB962C8B-B14F-4D97-AF65-F5344CB8AC3E}">
        <p14:creationId xmlns:p14="http://schemas.microsoft.com/office/powerpoint/2010/main" val="27152597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65</a:t>
            </a:fld>
            <a:endParaRPr lang="en-US"/>
          </a:p>
        </p:txBody>
      </p:sp>
    </p:spTree>
    <p:extLst>
      <p:ext uri="{BB962C8B-B14F-4D97-AF65-F5344CB8AC3E}">
        <p14:creationId xmlns:p14="http://schemas.microsoft.com/office/powerpoint/2010/main" val="16527855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66</a:t>
            </a:fld>
            <a:endParaRPr lang="en-US"/>
          </a:p>
        </p:txBody>
      </p:sp>
    </p:spTree>
    <p:extLst>
      <p:ext uri="{BB962C8B-B14F-4D97-AF65-F5344CB8AC3E}">
        <p14:creationId xmlns:p14="http://schemas.microsoft.com/office/powerpoint/2010/main" val="4004037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67</a:t>
            </a:fld>
            <a:endParaRPr lang="en-US"/>
          </a:p>
        </p:txBody>
      </p:sp>
    </p:spTree>
    <p:extLst>
      <p:ext uri="{BB962C8B-B14F-4D97-AF65-F5344CB8AC3E}">
        <p14:creationId xmlns:p14="http://schemas.microsoft.com/office/powerpoint/2010/main" val="7668291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68</a:t>
            </a:fld>
            <a:endParaRPr lang="en-US"/>
          </a:p>
        </p:txBody>
      </p:sp>
    </p:spTree>
    <p:extLst>
      <p:ext uri="{BB962C8B-B14F-4D97-AF65-F5344CB8AC3E}">
        <p14:creationId xmlns:p14="http://schemas.microsoft.com/office/powerpoint/2010/main" val="36047518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69</a:t>
            </a:fld>
            <a:endParaRPr lang="en-US"/>
          </a:p>
        </p:txBody>
      </p:sp>
    </p:spTree>
    <p:extLst>
      <p:ext uri="{BB962C8B-B14F-4D97-AF65-F5344CB8AC3E}">
        <p14:creationId xmlns:p14="http://schemas.microsoft.com/office/powerpoint/2010/main" val="641860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onsolas" panose="020B0609020204030204" pitchFamily="49" charset="0"/>
              <a:cs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7</a:t>
            </a:fld>
            <a:endParaRPr lang="en-US"/>
          </a:p>
        </p:txBody>
      </p:sp>
    </p:spTree>
    <p:extLst>
      <p:ext uri="{BB962C8B-B14F-4D97-AF65-F5344CB8AC3E}">
        <p14:creationId xmlns:p14="http://schemas.microsoft.com/office/powerpoint/2010/main" val="30347345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74</a:t>
            </a:fld>
            <a:endParaRPr lang="en-US"/>
          </a:p>
        </p:txBody>
      </p:sp>
    </p:spTree>
    <p:extLst>
      <p:ext uri="{BB962C8B-B14F-4D97-AF65-F5344CB8AC3E}">
        <p14:creationId xmlns:p14="http://schemas.microsoft.com/office/powerpoint/2010/main" val="10639598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75</a:t>
            </a:fld>
            <a:endParaRPr lang="en-US"/>
          </a:p>
        </p:txBody>
      </p:sp>
    </p:spTree>
    <p:extLst>
      <p:ext uri="{BB962C8B-B14F-4D97-AF65-F5344CB8AC3E}">
        <p14:creationId xmlns:p14="http://schemas.microsoft.com/office/powerpoint/2010/main" val="1327473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8</a:t>
            </a:fld>
            <a:endParaRPr lang="en-US"/>
          </a:p>
        </p:txBody>
      </p:sp>
    </p:spTree>
    <p:extLst>
      <p:ext uri="{BB962C8B-B14F-4D97-AF65-F5344CB8AC3E}">
        <p14:creationId xmlns:p14="http://schemas.microsoft.com/office/powerpoint/2010/main" val="2936615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A71A1696-2C23-784D-BE90-8EC75246D4BF}" type="slidenum">
              <a:rPr lang="en-US" smtClean="0"/>
              <a:t>9</a:t>
            </a:fld>
            <a:endParaRPr lang="en-US"/>
          </a:p>
        </p:txBody>
      </p:sp>
    </p:spTree>
    <p:extLst>
      <p:ext uri="{BB962C8B-B14F-4D97-AF65-F5344CB8AC3E}">
        <p14:creationId xmlns:p14="http://schemas.microsoft.com/office/powerpoint/2010/main" val="771001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normAutofit/>
          </a:bodyPr>
          <a:lstStyle>
            <a:lvl1pPr algn="ctr">
              <a:defRPr sz="3600"/>
            </a:lvl1pPr>
          </a:lstStyle>
          <a:p>
            <a:r>
              <a:rPr lang="en-US" dirty="0"/>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07370AD-4FA2-4427-9735-4C71149A20B6}" type="datetimeFigureOut">
              <a:rPr lang="en-US" smtClean="0"/>
              <a:t>6/13/23</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CFD0503D-A475-4014-AAD3-ADF7BB7E521F}" type="slidenum">
              <a:rPr lang="en-US" smtClean="0"/>
              <a:t>‹#›</a:t>
            </a:fld>
            <a:endParaRPr lang="en-US"/>
          </a:p>
        </p:txBody>
      </p:sp>
    </p:spTree>
    <p:extLst>
      <p:ext uri="{BB962C8B-B14F-4D97-AF65-F5344CB8AC3E}">
        <p14:creationId xmlns:p14="http://schemas.microsoft.com/office/powerpoint/2010/main" val="3882140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28650" y="1370013"/>
            <a:ext cx="7886700" cy="3262312"/>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07370AD-4FA2-4427-9735-4C71149A20B6}" type="datetimeFigureOut">
              <a:rPr lang="en-US" smtClean="0"/>
              <a:t>6/13/23</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CFD0503D-A475-4014-AAD3-ADF7BB7E521F}" type="slidenum">
              <a:rPr lang="en-US" smtClean="0"/>
              <a:t>‹#›</a:t>
            </a:fld>
            <a:endParaRPr lang="en-US"/>
          </a:p>
        </p:txBody>
      </p:sp>
    </p:spTree>
    <p:extLst>
      <p:ext uri="{BB962C8B-B14F-4D97-AF65-F5344CB8AC3E}">
        <p14:creationId xmlns:p14="http://schemas.microsoft.com/office/powerpoint/2010/main" val="3665193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4638"/>
            <a:ext cx="5762625" cy="4357687"/>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07370AD-4FA2-4427-9735-4C71149A20B6}" type="datetimeFigureOut">
              <a:rPr lang="en-US" smtClean="0"/>
              <a:t>6/13/23</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CFD0503D-A475-4014-AAD3-ADF7BB7E521F}" type="slidenum">
              <a:rPr lang="en-US" smtClean="0"/>
              <a:t>‹#›</a:t>
            </a:fld>
            <a:endParaRPr lang="en-US"/>
          </a:p>
        </p:txBody>
      </p:sp>
    </p:spTree>
    <p:extLst>
      <p:ext uri="{BB962C8B-B14F-4D97-AF65-F5344CB8AC3E}">
        <p14:creationId xmlns:p14="http://schemas.microsoft.com/office/powerpoint/2010/main" val="9451968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Title 1"/>
          <p:cNvSpPr txBox="1">
            <a:spLocks/>
          </p:cNvSpPr>
          <p:nvPr userDrawn="1"/>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sz="2400" dirty="0"/>
          </a:p>
        </p:txBody>
      </p:sp>
      <p:sp>
        <p:nvSpPr>
          <p:cNvPr id="9" name="Title 8"/>
          <p:cNvSpPr>
            <a:spLocks noGrp="1"/>
          </p:cNvSpPr>
          <p:nvPr>
            <p:ph type="title"/>
          </p:nvPr>
        </p:nvSpPr>
        <p:spPr>
          <a:xfrm>
            <a:off x="457200" y="205979"/>
            <a:ext cx="8229600" cy="857250"/>
          </a:xfrm>
          <a:prstGeom prst="rect">
            <a:avLst/>
          </a:prstGeom>
        </p:spPr>
        <p:txBody>
          <a:bodyPr vert="horz"/>
          <a:lstStyle>
            <a:lvl1pPr>
              <a:defRPr sz="2400">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1" name="Content Placeholder 10"/>
          <p:cNvSpPr>
            <a:spLocks noGrp="1"/>
          </p:cNvSpPr>
          <p:nvPr>
            <p:ph sz="quarter" idx="10"/>
          </p:nvPr>
        </p:nvSpPr>
        <p:spPr>
          <a:xfrm>
            <a:off x="457200" y="1181100"/>
            <a:ext cx="8229600" cy="2800350"/>
          </a:xfrm>
          <a:prstGeom prst="rect">
            <a:avLst/>
          </a:prstGeom>
        </p:spPr>
        <p:txBody>
          <a:bodyPr vert="horz"/>
          <a:lstStyle>
            <a:lvl1pPr>
              <a:defRPr sz="1800">
                <a:latin typeface="Open Sans" panose="020B0606030504020204" pitchFamily="34" charset="0"/>
                <a:ea typeface="Open Sans" panose="020B0606030504020204" pitchFamily="34" charset="0"/>
                <a:cs typeface="Open Sans" panose="020B0606030504020204" pitchFamily="34" charset="0"/>
              </a:defRPr>
            </a:lvl1pPr>
            <a:lvl2pPr>
              <a:defRPr sz="1600">
                <a:latin typeface="Open Sans" panose="020B0606030504020204" pitchFamily="34" charset="0"/>
                <a:ea typeface="Open Sans" panose="020B0606030504020204" pitchFamily="34" charset="0"/>
                <a:cs typeface="Open Sans" panose="020B0606030504020204" pitchFamily="34" charset="0"/>
              </a:defRPr>
            </a:lvl2pPr>
            <a:lvl3pPr>
              <a:defRPr sz="1400">
                <a:latin typeface="Open Sans" panose="020B0606030504020204" pitchFamily="34" charset="0"/>
                <a:ea typeface="Open Sans" panose="020B0606030504020204" pitchFamily="34" charset="0"/>
                <a:cs typeface="Open Sans" panose="020B0606030504020204" pitchFamily="34" charset="0"/>
              </a:defRPr>
            </a:lvl3pPr>
            <a:lvl4pPr>
              <a:defRPr sz="1200">
                <a:latin typeface="Open Sans" panose="020B0606030504020204" pitchFamily="34" charset="0"/>
                <a:ea typeface="Open Sans" panose="020B0606030504020204" pitchFamily="34" charset="0"/>
                <a:cs typeface="Open Sans" panose="020B0606030504020204" pitchFamily="34" charset="0"/>
              </a:defRPr>
            </a:lvl4pPr>
            <a:lvl5pPr>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0725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28650" y="274638"/>
            <a:ext cx="7886700" cy="993775"/>
          </a:xfrm>
          <a:prstGeom prst="rect">
            <a:avLst/>
          </a:prstGeom>
        </p:spPr>
        <p:txBody>
          <a:bodyPr/>
          <a:lstStyle>
            <a:lvl1pPr>
              <a:defRPr sz="280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5" name="Content Placeholder 10"/>
          <p:cNvSpPr>
            <a:spLocks noGrp="1"/>
          </p:cNvSpPr>
          <p:nvPr>
            <p:ph sz="quarter" idx="10"/>
          </p:nvPr>
        </p:nvSpPr>
        <p:spPr>
          <a:xfrm>
            <a:off x="3958309" y="1405002"/>
            <a:ext cx="4557041" cy="2800350"/>
          </a:xfrm>
          <a:prstGeom prst="rect">
            <a:avLst/>
          </a:prstGeom>
        </p:spPr>
        <p:txBody>
          <a:bodyPr vert="horz"/>
          <a:lstStyle>
            <a:lvl1pPr>
              <a:defRPr sz="1800">
                <a:latin typeface="Open Sans" panose="020B0606030504020204" pitchFamily="34" charset="0"/>
                <a:ea typeface="Open Sans" panose="020B0606030504020204" pitchFamily="34" charset="0"/>
                <a:cs typeface="Open Sans" panose="020B0606030504020204" pitchFamily="34" charset="0"/>
              </a:defRPr>
            </a:lvl1pPr>
            <a:lvl2pPr>
              <a:defRPr sz="1600">
                <a:latin typeface="Open Sans" panose="020B0606030504020204" pitchFamily="34" charset="0"/>
                <a:ea typeface="Open Sans" panose="020B0606030504020204" pitchFamily="34" charset="0"/>
                <a:cs typeface="Open Sans" panose="020B0606030504020204" pitchFamily="34" charset="0"/>
              </a:defRPr>
            </a:lvl2pPr>
            <a:lvl3pPr>
              <a:defRPr sz="1600">
                <a:latin typeface="Open Sans" panose="020B0606030504020204" pitchFamily="34" charset="0"/>
                <a:ea typeface="Open Sans" panose="020B0606030504020204" pitchFamily="34" charset="0"/>
                <a:cs typeface="Open Sans" panose="020B0606030504020204" pitchFamily="34" charset="0"/>
              </a:defRPr>
            </a:lvl3pPr>
            <a:lvl4pPr>
              <a:defRPr sz="1400">
                <a:latin typeface="Open Sans" panose="020B0606030504020204" pitchFamily="34" charset="0"/>
                <a:ea typeface="Open Sans" panose="020B0606030504020204" pitchFamily="34" charset="0"/>
                <a:cs typeface="Open Sans" panose="020B0606030504020204" pitchFamily="34" charset="0"/>
              </a:defRPr>
            </a:lvl4pPr>
            <a:lvl5pPr>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1"/>
          </p:nvPr>
        </p:nvSpPr>
        <p:spPr>
          <a:xfrm>
            <a:off x="628650" y="1414463"/>
            <a:ext cx="3151187" cy="2800350"/>
          </a:xfrm>
          <a:prstGeom prst="rect">
            <a:avLst/>
          </a:prstGeom>
        </p:spPr>
        <p:txBody>
          <a:bodyPr/>
          <a:lstStyle>
            <a:lvl1pPr>
              <a:defRPr sz="2400"/>
            </a:lvl1pPr>
          </a:lstStyle>
          <a:p>
            <a:endParaRPr lang="en-US" dirty="0"/>
          </a:p>
        </p:txBody>
      </p:sp>
    </p:spTree>
    <p:extLst>
      <p:ext uri="{BB962C8B-B14F-4D97-AF65-F5344CB8AC3E}">
        <p14:creationId xmlns:p14="http://schemas.microsoft.com/office/powerpoint/2010/main" val="42667941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with Background">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628650" y="9174"/>
            <a:ext cx="7886700" cy="993775"/>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685729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9174"/>
            <a:ext cx="7886700" cy="993775"/>
          </a:xfrm>
        </p:spPr>
        <p:txBody>
          <a:bodyPr/>
          <a:lstStyle/>
          <a:p>
            <a:r>
              <a:rPr lang="en-US" dirty="0"/>
              <a:t>Click to edit Master title style</a:t>
            </a:r>
          </a:p>
        </p:txBody>
      </p:sp>
      <p:sp>
        <p:nvSpPr>
          <p:cNvPr id="3" name="Content Placeholder 2"/>
          <p:cNvSpPr>
            <a:spLocks noGrp="1"/>
          </p:cNvSpPr>
          <p:nvPr>
            <p:ph idx="1"/>
          </p:nvPr>
        </p:nvSpPr>
        <p:spPr>
          <a:xfrm>
            <a:off x="628650" y="1370013"/>
            <a:ext cx="7886700" cy="326231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7870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normAutofit/>
          </a:bodyPr>
          <a:lstStyle>
            <a:lvl1pPr>
              <a:defRPr sz="3600"/>
            </a:lvl1pPr>
          </a:lstStyle>
          <a:p>
            <a:r>
              <a:rPr lang="en-US" dirty="0"/>
              <a:t>Click to edit Master title style</a:t>
            </a:r>
          </a:p>
        </p:txBody>
      </p:sp>
      <p:sp>
        <p:nvSpPr>
          <p:cNvPr id="3" name="Text Placeholder 2"/>
          <p:cNvSpPr>
            <a:spLocks noGrp="1"/>
          </p:cNvSpPr>
          <p:nvPr>
            <p:ph type="body" idx="1"/>
          </p:nvPr>
        </p:nvSpPr>
        <p:spPr>
          <a:xfrm>
            <a:off x="623888" y="3441700"/>
            <a:ext cx="7886700" cy="1125538"/>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07370AD-4FA2-4427-9735-4C71149A20B6}" type="datetimeFigureOut">
              <a:rPr lang="en-US" smtClean="0"/>
              <a:t>6/13/23</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CFD0503D-A475-4014-AAD3-ADF7BB7E521F}" type="slidenum">
              <a:rPr lang="en-US" smtClean="0"/>
              <a:t>‹#›</a:t>
            </a:fld>
            <a:endParaRPr lang="en-US"/>
          </a:p>
        </p:txBody>
      </p:sp>
    </p:spTree>
    <p:extLst>
      <p:ext uri="{BB962C8B-B14F-4D97-AF65-F5344CB8AC3E}">
        <p14:creationId xmlns:p14="http://schemas.microsoft.com/office/powerpoint/2010/main" val="683440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70013"/>
            <a:ext cx="3867150" cy="326231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0013"/>
            <a:ext cx="3867150" cy="326231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28650" y="4767263"/>
            <a:ext cx="2057400" cy="274637"/>
          </a:xfrm>
          <a:prstGeom prst="rect">
            <a:avLst/>
          </a:prstGeom>
        </p:spPr>
        <p:txBody>
          <a:bodyPr/>
          <a:lstStyle/>
          <a:p>
            <a:fld id="{607370AD-4FA2-4427-9735-4C71149A20B6}" type="datetimeFigureOut">
              <a:rPr lang="en-US" smtClean="0"/>
              <a:t>6/13/23</a:t>
            </a:fld>
            <a:endParaRPr lang="en-US"/>
          </a:p>
        </p:txBody>
      </p:sp>
      <p:sp>
        <p:nvSpPr>
          <p:cNvPr id="6" name="Footer Placeholder 5"/>
          <p:cNvSpPr>
            <a:spLocks noGrp="1"/>
          </p:cNvSpPr>
          <p:nvPr>
            <p:ph type="ftr" sz="quarter" idx="11"/>
          </p:nvPr>
        </p:nvSpPr>
        <p:spPr>
          <a:xfrm>
            <a:off x="3028950" y="4767263"/>
            <a:ext cx="3086100" cy="274637"/>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4767263"/>
            <a:ext cx="2057400" cy="274637"/>
          </a:xfrm>
          <a:prstGeom prst="rect">
            <a:avLst/>
          </a:prstGeom>
        </p:spPr>
        <p:txBody>
          <a:bodyPr/>
          <a:lstStyle/>
          <a:p>
            <a:fld id="{CFD0503D-A475-4014-AAD3-ADF7BB7E521F}" type="slidenum">
              <a:rPr lang="en-US" smtClean="0"/>
              <a:t>‹#›</a:t>
            </a:fld>
            <a:endParaRPr lang="en-US"/>
          </a:p>
        </p:txBody>
      </p:sp>
    </p:spTree>
    <p:extLst>
      <p:ext uri="{BB962C8B-B14F-4D97-AF65-F5344CB8AC3E}">
        <p14:creationId xmlns:p14="http://schemas.microsoft.com/office/powerpoint/2010/main" val="3649282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p:cNvSpPr>
            <a:spLocks noGrp="1"/>
          </p:cNvSpPr>
          <p:nvPr>
            <p:ph type="body" idx="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1879600"/>
            <a:ext cx="3868737" cy="276225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1879600"/>
            <a:ext cx="3887788" cy="276225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28650" y="4767263"/>
            <a:ext cx="2057400" cy="274637"/>
          </a:xfrm>
          <a:prstGeom prst="rect">
            <a:avLst/>
          </a:prstGeom>
        </p:spPr>
        <p:txBody>
          <a:bodyPr/>
          <a:lstStyle/>
          <a:p>
            <a:fld id="{607370AD-4FA2-4427-9735-4C71149A20B6}" type="datetimeFigureOut">
              <a:rPr lang="en-US" smtClean="0"/>
              <a:t>6/13/23</a:t>
            </a:fld>
            <a:endParaRPr lang="en-US"/>
          </a:p>
        </p:txBody>
      </p:sp>
      <p:sp>
        <p:nvSpPr>
          <p:cNvPr id="8" name="Footer Placeholder 7"/>
          <p:cNvSpPr>
            <a:spLocks noGrp="1"/>
          </p:cNvSpPr>
          <p:nvPr>
            <p:ph type="ftr" sz="quarter" idx="11"/>
          </p:nvPr>
        </p:nvSpPr>
        <p:spPr>
          <a:xfrm>
            <a:off x="3028950" y="4767263"/>
            <a:ext cx="3086100" cy="274637"/>
          </a:xfrm>
          <a:prstGeom prst="rect">
            <a:avLst/>
          </a:prstGeom>
        </p:spPr>
        <p:txBody>
          <a:bodyPr/>
          <a:lstStyle/>
          <a:p>
            <a:endParaRPr lang="en-US"/>
          </a:p>
        </p:txBody>
      </p:sp>
      <p:sp>
        <p:nvSpPr>
          <p:cNvPr id="9" name="Slide Number Placeholder 8"/>
          <p:cNvSpPr>
            <a:spLocks noGrp="1"/>
          </p:cNvSpPr>
          <p:nvPr>
            <p:ph type="sldNum" sz="quarter" idx="12"/>
          </p:nvPr>
        </p:nvSpPr>
        <p:spPr>
          <a:xfrm>
            <a:off x="6457950" y="4767263"/>
            <a:ext cx="2057400" cy="274637"/>
          </a:xfrm>
          <a:prstGeom prst="rect">
            <a:avLst/>
          </a:prstGeom>
        </p:spPr>
        <p:txBody>
          <a:bodyPr/>
          <a:lstStyle/>
          <a:p>
            <a:fld id="{CFD0503D-A475-4014-AAD3-ADF7BB7E521F}" type="slidenum">
              <a:rPr lang="en-US" smtClean="0"/>
              <a:t>‹#›</a:t>
            </a:fld>
            <a:endParaRPr lang="en-US"/>
          </a:p>
        </p:txBody>
      </p:sp>
    </p:spTree>
    <p:extLst>
      <p:ext uri="{BB962C8B-B14F-4D97-AF65-F5344CB8AC3E}">
        <p14:creationId xmlns:p14="http://schemas.microsoft.com/office/powerpoint/2010/main" val="4134420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600"/>
            </a:lvl1pPr>
          </a:lstStyle>
          <a:p>
            <a:r>
              <a:rPr lang="en-US" dirty="0"/>
              <a:t>Click to edit Master title style</a:t>
            </a:r>
          </a:p>
        </p:txBody>
      </p:sp>
      <p:sp>
        <p:nvSpPr>
          <p:cNvPr id="3" name="Date Placeholder 2"/>
          <p:cNvSpPr>
            <a:spLocks noGrp="1"/>
          </p:cNvSpPr>
          <p:nvPr>
            <p:ph type="dt" sz="half" idx="10"/>
          </p:nvPr>
        </p:nvSpPr>
        <p:spPr>
          <a:xfrm>
            <a:off x="628650" y="4767263"/>
            <a:ext cx="2057400" cy="274637"/>
          </a:xfrm>
          <a:prstGeom prst="rect">
            <a:avLst/>
          </a:prstGeom>
        </p:spPr>
        <p:txBody>
          <a:bodyPr/>
          <a:lstStyle/>
          <a:p>
            <a:fld id="{607370AD-4FA2-4427-9735-4C71149A20B6}" type="datetimeFigureOut">
              <a:rPr lang="en-US" smtClean="0"/>
              <a:t>6/13/23</a:t>
            </a:fld>
            <a:endParaRPr lang="en-US"/>
          </a:p>
        </p:txBody>
      </p:sp>
      <p:sp>
        <p:nvSpPr>
          <p:cNvPr id="4" name="Footer Placeholder 3"/>
          <p:cNvSpPr>
            <a:spLocks noGrp="1"/>
          </p:cNvSpPr>
          <p:nvPr>
            <p:ph type="ftr" sz="quarter" idx="11"/>
          </p:nvPr>
        </p:nvSpPr>
        <p:spPr>
          <a:xfrm>
            <a:off x="3028950" y="4767263"/>
            <a:ext cx="3086100" cy="274637"/>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4767263"/>
            <a:ext cx="2057400" cy="274637"/>
          </a:xfrm>
          <a:prstGeom prst="rect">
            <a:avLst/>
          </a:prstGeom>
        </p:spPr>
        <p:txBody>
          <a:bodyPr/>
          <a:lstStyle/>
          <a:p>
            <a:fld id="{CFD0503D-A475-4014-AAD3-ADF7BB7E521F}" type="slidenum">
              <a:rPr lang="en-US" smtClean="0"/>
              <a:t>‹#›</a:t>
            </a:fld>
            <a:endParaRPr lang="en-US"/>
          </a:p>
        </p:txBody>
      </p:sp>
    </p:spTree>
    <p:extLst>
      <p:ext uri="{BB962C8B-B14F-4D97-AF65-F5344CB8AC3E}">
        <p14:creationId xmlns:p14="http://schemas.microsoft.com/office/powerpoint/2010/main" val="455595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4637"/>
          </a:xfrm>
          <a:prstGeom prst="rect">
            <a:avLst/>
          </a:prstGeom>
        </p:spPr>
        <p:txBody>
          <a:bodyPr/>
          <a:lstStyle/>
          <a:p>
            <a:fld id="{607370AD-4FA2-4427-9735-4C71149A20B6}" type="datetimeFigureOut">
              <a:rPr lang="en-US" smtClean="0"/>
              <a:t>6/13/23</a:t>
            </a:fld>
            <a:endParaRPr lang="en-US"/>
          </a:p>
        </p:txBody>
      </p:sp>
      <p:sp>
        <p:nvSpPr>
          <p:cNvPr id="3" name="Footer Placeholder 2"/>
          <p:cNvSpPr>
            <a:spLocks noGrp="1"/>
          </p:cNvSpPr>
          <p:nvPr>
            <p:ph type="ftr" sz="quarter" idx="11"/>
          </p:nvPr>
        </p:nvSpPr>
        <p:spPr>
          <a:xfrm>
            <a:off x="3028950" y="4767263"/>
            <a:ext cx="3086100" cy="274637"/>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4767263"/>
            <a:ext cx="2057400" cy="274637"/>
          </a:xfrm>
          <a:prstGeom prst="rect">
            <a:avLst/>
          </a:prstGeom>
        </p:spPr>
        <p:txBody>
          <a:bodyPr/>
          <a:lstStyle/>
          <a:p>
            <a:fld id="{CFD0503D-A475-4014-AAD3-ADF7BB7E521F}" type="slidenum">
              <a:rPr lang="en-US" smtClean="0"/>
              <a:t>‹#›</a:t>
            </a:fld>
            <a:endParaRPr lang="en-US"/>
          </a:p>
        </p:txBody>
      </p:sp>
    </p:spTree>
    <p:extLst>
      <p:ext uri="{BB962C8B-B14F-4D97-AF65-F5344CB8AC3E}">
        <p14:creationId xmlns:p14="http://schemas.microsoft.com/office/powerpoint/2010/main" val="1630846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noAutofit/>
          </a:bodyPr>
          <a:lstStyle>
            <a:lvl1pPr>
              <a:defRPr sz="3200"/>
            </a:lvl1pPr>
          </a:lstStyle>
          <a:p>
            <a:r>
              <a:rPr lang="en-US" dirty="0"/>
              <a:t>Click to edit Master title style</a:t>
            </a:r>
          </a:p>
        </p:txBody>
      </p:sp>
      <p:sp>
        <p:nvSpPr>
          <p:cNvPr id="3" name="Content Placeholder 2"/>
          <p:cNvSpPr>
            <a:spLocks noGrp="1"/>
          </p:cNvSpPr>
          <p:nvPr>
            <p:ph idx="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628650" y="4767263"/>
            <a:ext cx="2057400" cy="274637"/>
          </a:xfrm>
          <a:prstGeom prst="rect">
            <a:avLst/>
          </a:prstGeom>
        </p:spPr>
        <p:txBody>
          <a:bodyPr/>
          <a:lstStyle/>
          <a:p>
            <a:fld id="{607370AD-4FA2-4427-9735-4C71149A20B6}" type="datetimeFigureOut">
              <a:rPr lang="en-US" smtClean="0"/>
              <a:t>6/13/23</a:t>
            </a:fld>
            <a:endParaRPr lang="en-US"/>
          </a:p>
        </p:txBody>
      </p:sp>
      <p:sp>
        <p:nvSpPr>
          <p:cNvPr id="6" name="Footer Placeholder 5"/>
          <p:cNvSpPr>
            <a:spLocks noGrp="1"/>
          </p:cNvSpPr>
          <p:nvPr>
            <p:ph type="ftr" sz="quarter" idx="11"/>
          </p:nvPr>
        </p:nvSpPr>
        <p:spPr>
          <a:xfrm>
            <a:off x="3028950" y="4767263"/>
            <a:ext cx="3086100" cy="274637"/>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4767263"/>
            <a:ext cx="2057400" cy="274637"/>
          </a:xfrm>
          <a:prstGeom prst="rect">
            <a:avLst/>
          </a:prstGeom>
        </p:spPr>
        <p:txBody>
          <a:bodyPr/>
          <a:lstStyle/>
          <a:p>
            <a:fld id="{CFD0503D-A475-4014-AAD3-ADF7BB7E521F}" type="slidenum">
              <a:rPr lang="en-US" smtClean="0"/>
              <a:t>‹#›</a:t>
            </a:fld>
            <a:endParaRPr lang="en-US"/>
          </a:p>
        </p:txBody>
      </p:sp>
    </p:spTree>
    <p:extLst>
      <p:ext uri="{BB962C8B-B14F-4D97-AF65-F5344CB8AC3E}">
        <p14:creationId xmlns:p14="http://schemas.microsoft.com/office/powerpoint/2010/main" val="1163923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628650" y="4767263"/>
            <a:ext cx="2057400" cy="274637"/>
          </a:xfrm>
          <a:prstGeom prst="rect">
            <a:avLst/>
          </a:prstGeom>
        </p:spPr>
        <p:txBody>
          <a:bodyPr/>
          <a:lstStyle/>
          <a:p>
            <a:fld id="{607370AD-4FA2-4427-9735-4C71149A20B6}" type="datetimeFigureOut">
              <a:rPr lang="en-US" smtClean="0"/>
              <a:t>6/13/23</a:t>
            </a:fld>
            <a:endParaRPr lang="en-US"/>
          </a:p>
        </p:txBody>
      </p:sp>
      <p:sp>
        <p:nvSpPr>
          <p:cNvPr id="6" name="Footer Placeholder 5"/>
          <p:cNvSpPr>
            <a:spLocks noGrp="1"/>
          </p:cNvSpPr>
          <p:nvPr>
            <p:ph type="ftr" sz="quarter" idx="11"/>
          </p:nvPr>
        </p:nvSpPr>
        <p:spPr>
          <a:xfrm>
            <a:off x="3028950" y="4767263"/>
            <a:ext cx="3086100" cy="274637"/>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4767263"/>
            <a:ext cx="2057400" cy="274637"/>
          </a:xfrm>
          <a:prstGeom prst="rect">
            <a:avLst/>
          </a:prstGeom>
        </p:spPr>
        <p:txBody>
          <a:bodyPr/>
          <a:lstStyle/>
          <a:p>
            <a:fld id="{CFD0503D-A475-4014-AAD3-ADF7BB7E521F}" type="slidenum">
              <a:rPr lang="en-US" smtClean="0"/>
              <a:t>‹#›</a:t>
            </a:fld>
            <a:endParaRPr lang="en-US"/>
          </a:p>
        </p:txBody>
      </p:sp>
    </p:spTree>
    <p:extLst>
      <p:ext uri="{BB962C8B-B14F-4D97-AF65-F5344CB8AC3E}">
        <p14:creationId xmlns:p14="http://schemas.microsoft.com/office/powerpoint/2010/main" val="990309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9174"/>
            <a:ext cx="7886700" cy="993775"/>
          </a:xfrm>
          <a:prstGeom prst="rect">
            <a:avLst/>
          </a:prstGeom>
        </p:spPr>
        <p:txBody>
          <a:bodyPr vert="horz" lIns="91440" tIns="45720" rIns="91440" bIns="45720" rtlCol="0" anchor="ctr">
            <a:normAutofit/>
          </a:bodyPr>
          <a:lstStyle/>
          <a:p>
            <a:r>
              <a:rPr lang="en-US" dirty="0"/>
              <a:t>Click to edit Master title style</a:t>
            </a:r>
          </a:p>
        </p:txBody>
      </p:sp>
      <p:pic>
        <p:nvPicPr>
          <p:cNvPr id="7" name="Picture 6"/>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4784075"/>
            <a:ext cx="9144000" cy="359425"/>
          </a:xfrm>
          <a:prstGeom prst="rect">
            <a:avLst/>
          </a:prstGeom>
        </p:spPr>
      </p:pic>
      <p:sp>
        <p:nvSpPr>
          <p:cNvPr id="8" name="TextBox 7"/>
          <p:cNvSpPr txBox="1"/>
          <p:nvPr userDrawn="1"/>
        </p:nvSpPr>
        <p:spPr>
          <a:xfrm>
            <a:off x="3170904" y="4814722"/>
            <a:ext cx="2802193" cy="276999"/>
          </a:xfrm>
          <a:prstGeom prst="rect">
            <a:avLst/>
          </a:prstGeom>
          <a:noFill/>
        </p:spPr>
        <p:txBody>
          <a:bodyPr wrap="square" rtlCol="0">
            <a:spAutoFit/>
          </a:bodyPr>
          <a:lstStyle/>
          <a:p>
            <a:pPr algn="ctr"/>
            <a:r>
              <a:rPr lang="en-US" sz="1200" dirty="0">
                <a:solidFill>
                  <a:schemeClr val="bg1"/>
                </a:solidFill>
              </a:rPr>
              <a:t>Amazon Confidential</a:t>
            </a:r>
          </a:p>
        </p:txBody>
      </p:sp>
    </p:spTree>
    <p:extLst>
      <p:ext uri="{BB962C8B-B14F-4D97-AF65-F5344CB8AC3E}">
        <p14:creationId xmlns:p14="http://schemas.microsoft.com/office/powerpoint/2010/main" val="36900858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Lst>
  <p:txStyles>
    <p:titleStyle>
      <a:lvl1pPr algn="ctr"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customXml" Target="../ink/ink5.xml"/><Relationship Id="rId3" Type="http://schemas.openxmlformats.org/officeDocument/2006/relationships/image" Target="../media/image8.png"/><Relationship Id="rId7" Type="http://schemas.openxmlformats.org/officeDocument/2006/relationships/customXml" Target="../ink/ink2.xml"/><Relationship Id="rId12"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customXml" Target="../ink/ink3.xml"/><Relationship Id="rId1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customXml" Target="../ink/ink6.xml"/></Relationships>
</file>

<file path=ppt/slides/_rels/slide12.xml.rels><?xml version="1.0" encoding="UTF-8" standalone="yes"?>
<Relationships xmlns="http://schemas.openxmlformats.org/package/2006/relationships"><Relationship Id="rId3" Type="http://schemas.openxmlformats.org/officeDocument/2006/relationships/hyperlink" Target="https://kubernetes-csi.github.io/docs/csi-node-object.html#what-is-the-csinode-object"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kubernetes-sigs/aws-ebs-csi-driver/releas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goreportcard.com/report/github.com/kubernetes-sigs/aws-ebs-csi-driver" TargetMode="External"/><Relationship Id="rId4" Type="http://schemas.openxmlformats.org/officeDocument/2006/relationships/hyperlink" Target="https://coveralls.io/github/kubernetes-sigs/aws-ebs-csi-driver?branch=master"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kubernetes-csi.github.io/docs/node-driver-registrar.html" TargetMode="External"/><Relationship Id="rId3" Type="http://schemas.openxmlformats.org/officeDocument/2006/relationships/hyperlink" Target="https://kubernetes-csi.github.io/docs/sidecar-containers.html#kubernetes-csi-sidecar-containers" TargetMode="External"/><Relationship Id="rId7" Type="http://schemas.openxmlformats.org/officeDocument/2006/relationships/hyperlink" Target="https://kubernetes-csi.github.io/docs/external-resizer.html"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hyperlink" Target="https://kubernetes-csi.github.io/docs/external-snapshotter.html" TargetMode="External"/><Relationship Id="rId5" Type="http://schemas.openxmlformats.org/officeDocument/2006/relationships/hyperlink" Target="https://kubernetes-csi.github.io/docs/external-attacher.html" TargetMode="External"/><Relationship Id="rId10" Type="http://schemas.openxmlformats.org/officeDocument/2006/relationships/hyperlink" Target="https://kubernetes-csi.github.io/docs/csi-proxy.html" TargetMode="External"/><Relationship Id="rId4" Type="http://schemas.openxmlformats.org/officeDocument/2006/relationships/hyperlink" Target="https://kubernetes-csi.github.io/docs/external-provisioner.html" TargetMode="External"/><Relationship Id="rId9" Type="http://schemas.openxmlformats.org/officeDocument/2006/relationships/hyperlink" Target="https://kubernetes-csi.github.io/docs/livenessprobe.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kubernetes-sigs/aws-ebs-csi-driver/release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goreportcard.com/report/github.com/kubernetes-sigs/aws-ebs-csi-driver" TargetMode="External"/><Relationship Id="rId4" Type="http://schemas.openxmlformats.org/officeDocument/2006/relationships/hyperlink" Target="https://coveralls.io/github/kubernetes-sigs/aws-ebs-csi-driver?branch=master"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kubernetes-sigs/aws-ebs-csi-driver/releas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goreportcard.com/report/github.com/kubernetes-sigs/aws-ebs-csi-driver" TargetMode="External"/><Relationship Id="rId4" Type="http://schemas.openxmlformats.org/officeDocument/2006/relationships/hyperlink" Target="https://coveralls.io/github/kubernetes-sigs/aws-ebs-csi-driver?branch=master"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kubernetes-sigs/aws-ebs-csi-driver/release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goreportcard.com/report/github.com/kubernetes-sigs/aws-ebs-csi-driver" TargetMode="External"/><Relationship Id="rId4" Type="http://schemas.openxmlformats.org/officeDocument/2006/relationships/hyperlink" Target="https://coveralls.io/github/kubernetes-sigs/aws-ebs-csi-driver?branch=master"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github.com/container-storage-interface/spec/blob/master/spec.md" TargetMode="External"/><Relationship Id="rId4" Type="http://schemas.openxmlformats.org/officeDocument/2006/relationships/hyperlink" Target="https://aws.amazon.com/ebs/"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hyperlink" Target="https://kubernetes-csi.github.io/docs/node-driver-registrar.html" TargetMode="External"/><Relationship Id="rId3" Type="http://schemas.openxmlformats.org/officeDocument/2006/relationships/hyperlink" Target="https://kubernetes-csi.github.io/docs/sidecar-containers.html#kubernetes-csi-sidecar-containers" TargetMode="External"/><Relationship Id="rId7" Type="http://schemas.openxmlformats.org/officeDocument/2006/relationships/hyperlink" Target="https://kubernetes-csi.github.io/docs/external-resizer.html" TargetMode="External"/><Relationship Id="rId2" Type="http://schemas.openxmlformats.org/officeDocument/2006/relationships/notesSlide" Target="../notesSlides/notesSlide69.xml"/><Relationship Id="rId1" Type="http://schemas.openxmlformats.org/officeDocument/2006/relationships/slideLayout" Target="../slideLayouts/slideLayout12.xml"/><Relationship Id="rId6" Type="http://schemas.openxmlformats.org/officeDocument/2006/relationships/hyperlink" Target="https://kubernetes-csi.github.io/docs/external-snapshotter.html" TargetMode="External"/><Relationship Id="rId11" Type="http://schemas.openxmlformats.org/officeDocument/2006/relationships/hyperlink" Target="https://kubernetes-csi.github.io/docs/csi-proxy.html" TargetMode="External"/><Relationship Id="rId5" Type="http://schemas.openxmlformats.org/officeDocument/2006/relationships/hyperlink" Target="https://kubernetes-csi.github.io/docs/external-attacher.html" TargetMode="External"/><Relationship Id="rId10" Type="http://schemas.openxmlformats.org/officeDocument/2006/relationships/hyperlink" Target="https://kubernetes-csi.github.io/docs/livenessprobe.html" TargetMode="External"/><Relationship Id="rId4" Type="http://schemas.openxmlformats.org/officeDocument/2006/relationships/hyperlink" Target="https://kubernetes-csi.github.io/docs/external-provisioner.html" TargetMode="External"/><Relationship Id="rId9" Type="http://schemas.openxmlformats.org/officeDocument/2006/relationships/hyperlink" Target="https://kubernetes-csi.github.io/docs/cluster-driver-registrar.html"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kubernetes-csi/external-snapshotter" TargetMode="External"/><Relationship Id="rId3" Type="http://schemas.openxmlformats.org/officeDocument/2006/relationships/hyperlink" Target="https://kubernetes-csi.github.io/" TargetMode="External"/><Relationship Id="rId7" Type="http://schemas.openxmlformats.org/officeDocument/2006/relationships/hyperlink" Target="https://kubernetes.io/docs/concepts/extend-kubernetes/compute-storage-net/device-plugins/#device-plugin-registratio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github.com/kubernetes-csi/node-driver-registrar" TargetMode="External"/><Relationship Id="rId5" Type="http://schemas.openxmlformats.org/officeDocument/2006/relationships/hyperlink" Target="https://github.com/kubernetes-csi/external-provisioner" TargetMode="External"/><Relationship Id="rId10" Type="http://schemas.openxmlformats.org/officeDocument/2006/relationships/hyperlink" Target="https://kubernetes.io/docs/tasks/configure-pod-container/configure-liveness-readiness-probes/" TargetMode="External"/><Relationship Id="rId4" Type="http://schemas.openxmlformats.org/officeDocument/2006/relationships/hyperlink" Target="https://github.com/kubernetes-csi/external-attacher" TargetMode="External"/><Relationship Id="rId9" Type="http://schemas.openxmlformats.org/officeDocument/2006/relationships/hyperlink" Target="https://github.com/kubernetes-csi/livenessprobe"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kubernetes/kubernetes/blob/master/pkg/kubelet/pluginmanager/pluginwatcher/README.md" TargetMode="External"/><Relationship Id="rId2" Type="http://schemas.openxmlformats.org/officeDocument/2006/relationships/hyperlink" Target="https://kubernetes-csi.github.io/docs/node-driver-registrar.html#description" TargetMode="External"/><Relationship Id="rId1" Type="http://schemas.openxmlformats.org/officeDocument/2006/relationships/slideLayout" Target="../slideLayouts/slideLayout12.xml"/><Relationship Id="rId4" Type="http://schemas.openxmlformats.org/officeDocument/2006/relationships/hyperlink" Target="https://kubernetes-csi.github.io/docs/node-driver-registrar.html#usage"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kubernetes-csi.github.io/docs/external-provisioner.html#datasources" TargetMode="External"/><Relationship Id="rId2" Type="http://schemas.openxmlformats.org/officeDocument/2006/relationships/hyperlink" Target="https://kubernetes-csi.github.io/docs/external-provisioner.html#description" TargetMode="External"/><Relationship Id="rId1" Type="http://schemas.openxmlformats.org/officeDocument/2006/relationships/slideLayout" Target="../slideLayouts/slideLayout13.xml"/><Relationship Id="rId4" Type="http://schemas.openxmlformats.org/officeDocument/2006/relationships/hyperlink" Target="https://kubernetes-csi.github.io/docs/volume-datasources.html"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kubernetes-csi.github.io/docs/external-attacher.html#usage" TargetMode="External"/><Relationship Id="rId2" Type="http://schemas.openxmlformats.org/officeDocument/2006/relationships/hyperlink" Target="https://kubernetes-csi.github.io/docs/external-attacher.html#description" TargetMode="Externa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hyperlink" Target="https://kubernetes-csi.github.io/docs/external-resizer.html#usage" TargetMode="External"/><Relationship Id="rId2" Type="http://schemas.openxmlformats.org/officeDocument/2006/relationships/hyperlink" Target="https://kubernetes-csi.github.io/docs/external-resizer.html#description" TargetMode="Externa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hyperlink" Target="https://kubernetes-csi.github.io/docs/external-snapshotter.html#description-1" TargetMode="External"/><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hyperlink" Target="https://kubernetes-csi.github.io/docs/external-snapshotter.html#usage-1"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kubernetes-csi.github.io/docs/livenessprobe.html#description" TargetMode="External"/><Relationship Id="rId2" Type="http://schemas.openxmlformats.org/officeDocument/2006/relationships/notesSlide" Target="../notesSlides/notesSlide71.xml"/><Relationship Id="rId1" Type="http://schemas.openxmlformats.org/officeDocument/2006/relationships/slideLayout" Target="../slideLayouts/slideLayout12.xml"/><Relationship Id="rId5" Type="http://schemas.openxmlformats.org/officeDocument/2006/relationships/hyperlink" Target="https://kubernetes-csi.github.io/docs/livenessprobe.html#usage" TargetMode="External"/><Relationship Id="rId4" Type="http://schemas.openxmlformats.org/officeDocument/2006/relationships/hyperlink" Target="https://kubernetes.io/docs/tasks/configure-pod-container/configure-liveness-readiness-prob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D3A0-D7C4-48C2-AEA1-5A81D3FE7F11}"/>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236457BE-4330-4A19-B46E-542E166EB2BB}"/>
              </a:ext>
            </a:extLst>
          </p:cNvPr>
          <p:cNvPicPr>
            <a:picLocks noChangeAspect="1"/>
          </p:cNvPicPr>
          <p:nvPr/>
        </p:nvPicPr>
        <p:blipFill>
          <a:blip r:embed="rId3"/>
          <a:stretch>
            <a:fillRect/>
          </a:stretch>
        </p:blipFill>
        <p:spPr>
          <a:xfrm>
            <a:off x="0" y="234132"/>
            <a:ext cx="9144000" cy="5112243"/>
          </a:xfrm>
          <a:prstGeom prst="rect">
            <a:avLst/>
          </a:prstGeom>
        </p:spPr>
      </p:pic>
      <p:sp>
        <p:nvSpPr>
          <p:cNvPr id="6" name="TextBox 5">
            <a:extLst>
              <a:ext uri="{FF2B5EF4-FFF2-40B4-BE49-F238E27FC236}">
                <a16:creationId xmlns:a16="http://schemas.microsoft.com/office/drawing/2014/main" id="{A353E452-8F35-4E0C-8B81-9A38EC9F356F}"/>
              </a:ext>
            </a:extLst>
          </p:cNvPr>
          <p:cNvSpPr txBox="1"/>
          <p:nvPr/>
        </p:nvSpPr>
        <p:spPr>
          <a:xfrm>
            <a:off x="441788" y="719191"/>
            <a:ext cx="6386395" cy="1384995"/>
          </a:xfrm>
          <a:prstGeom prst="rect">
            <a:avLst/>
          </a:prstGeom>
          <a:noFill/>
        </p:spPr>
        <p:txBody>
          <a:bodyPr wrap="square" rtlCol="0">
            <a:spAutoFit/>
          </a:bodyPr>
          <a:lstStyle/>
          <a:p>
            <a:r>
              <a:rPr lang="en-US" sz="2800" dirty="0">
                <a:solidFill>
                  <a:schemeClr val="bg1"/>
                </a:solidFill>
                <a:latin typeface="+mj-lt"/>
              </a:rPr>
              <a:t>Deep dive into Dynamic Provisioning with  AWS EBS CSI Driver </a:t>
            </a:r>
          </a:p>
          <a:p>
            <a:endParaRPr lang="en-US" sz="2800" dirty="0">
              <a:solidFill>
                <a:schemeClr val="bg1"/>
              </a:solidFill>
              <a:latin typeface="+mj-lt"/>
            </a:endParaRPr>
          </a:p>
        </p:txBody>
      </p:sp>
      <p:sp>
        <p:nvSpPr>
          <p:cNvPr id="10" name="Rectangle 9">
            <a:extLst>
              <a:ext uri="{FF2B5EF4-FFF2-40B4-BE49-F238E27FC236}">
                <a16:creationId xmlns:a16="http://schemas.microsoft.com/office/drawing/2014/main" id="{91D2B513-3451-4E84-A9CF-ABF19C9C7F24}"/>
              </a:ext>
            </a:extLst>
          </p:cNvPr>
          <p:cNvSpPr/>
          <p:nvPr/>
        </p:nvSpPr>
        <p:spPr>
          <a:xfrm>
            <a:off x="1200839" y="4179600"/>
            <a:ext cx="1821332" cy="369332"/>
          </a:xfrm>
          <a:prstGeom prst="rect">
            <a:avLst/>
          </a:prstGeom>
        </p:spPr>
        <p:txBody>
          <a:bodyPr wrap="none">
            <a:spAutoFit/>
          </a:bodyPr>
          <a:lstStyle/>
          <a:p>
            <a:pPr algn="ctr"/>
            <a:r>
              <a:rPr lang="en-US" dirty="0">
                <a:solidFill>
                  <a:srgbClr val="F49238"/>
                </a:solidFill>
                <a:latin typeface="Amazon Ember" panose="020B0603020204020204" pitchFamily="34" charset="0"/>
                <a:ea typeface="Amazon Ember" panose="020B0603020204020204" pitchFamily="34" charset="0"/>
                <a:cs typeface="Amazon Ember" panose="020B0603020204020204" pitchFamily="34" charset="0"/>
              </a:rPr>
              <a:t>Date</a:t>
            </a:r>
            <a:r>
              <a:rPr lang="en-US">
                <a:solidFill>
                  <a:srgbClr val="F49238"/>
                </a:solidFill>
                <a:latin typeface="Amazon Ember" panose="020B0603020204020204" pitchFamily="34" charset="0"/>
                <a:ea typeface="Amazon Ember" panose="020B0603020204020204" pitchFamily="34" charset="0"/>
                <a:cs typeface="Amazon Ember" panose="020B0603020204020204" pitchFamily="34" charset="0"/>
              </a:rPr>
              <a:t>: Jun </a:t>
            </a:r>
            <a:r>
              <a:rPr lang="en-US" dirty="0">
                <a:solidFill>
                  <a:srgbClr val="F49238"/>
                </a:solidFill>
                <a:latin typeface="Amazon Ember" panose="020B0603020204020204" pitchFamily="34" charset="0"/>
                <a:ea typeface="Amazon Ember" panose="020B0603020204020204" pitchFamily="34" charset="0"/>
                <a:cs typeface="Amazon Ember" panose="020B0603020204020204" pitchFamily="34" charset="0"/>
              </a:rPr>
              <a:t>2023</a:t>
            </a:r>
          </a:p>
        </p:txBody>
      </p:sp>
      <p:sp>
        <p:nvSpPr>
          <p:cNvPr id="11" name="TextBox 10">
            <a:extLst>
              <a:ext uri="{FF2B5EF4-FFF2-40B4-BE49-F238E27FC236}">
                <a16:creationId xmlns:a16="http://schemas.microsoft.com/office/drawing/2014/main" id="{FF73E683-C37A-4BF5-A81E-8FFA33C84EE6}"/>
              </a:ext>
            </a:extLst>
          </p:cNvPr>
          <p:cNvSpPr txBox="1"/>
          <p:nvPr/>
        </p:nvSpPr>
        <p:spPr>
          <a:xfrm>
            <a:off x="441789" y="3036389"/>
            <a:ext cx="4849402" cy="646331"/>
          </a:xfrm>
          <a:prstGeom prst="rect">
            <a:avLst/>
          </a:prstGeom>
          <a:noFill/>
        </p:spPr>
        <p:txBody>
          <a:bodyPr wrap="square" rtlCol="0">
            <a:spAutoFit/>
          </a:bodyPr>
          <a:lstStyle/>
          <a:p>
            <a:r>
              <a:rPr lang="en-US" dirty="0">
                <a:solidFill>
                  <a:schemeClr val="bg1"/>
                </a:solidFill>
                <a:latin typeface="+mj-lt"/>
              </a:rPr>
              <a:t>Presenter:</a:t>
            </a:r>
          </a:p>
          <a:p>
            <a:r>
              <a:rPr lang="en-US" dirty="0">
                <a:solidFill>
                  <a:schemeClr val="bg1"/>
                </a:solidFill>
                <a:latin typeface="+mj-lt"/>
              </a:rPr>
              <a:t>	Ali </a:t>
            </a:r>
            <a:r>
              <a:rPr lang="en-US" dirty="0" err="1">
                <a:solidFill>
                  <a:schemeClr val="bg1"/>
                </a:solidFill>
                <a:latin typeface="+mj-lt"/>
              </a:rPr>
              <a:t>Parsfar</a:t>
            </a:r>
            <a:r>
              <a:rPr lang="en-US" dirty="0">
                <a:solidFill>
                  <a:schemeClr val="bg1"/>
                </a:solidFill>
                <a:latin typeface="+mj-lt"/>
              </a:rPr>
              <a:t> (he/him)</a:t>
            </a:r>
          </a:p>
        </p:txBody>
      </p:sp>
    </p:spTree>
    <p:extLst>
      <p:ext uri="{BB962C8B-B14F-4D97-AF65-F5344CB8AC3E}">
        <p14:creationId xmlns:p14="http://schemas.microsoft.com/office/powerpoint/2010/main" val="505574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At Cluster Creation Time</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0" y="636847"/>
            <a:ext cx="8667750" cy="5482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sp>
        <p:nvSpPr>
          <p:cNvPr id="4" name="TextBox 3">
            <a:extLst>
              <a:ext uri="{FF2B5EF4-FFF2-40B4-BE49-F238E27FC236}">
                <a16:creationId xmlns:a16="http://schemas.microsoft.com/office/drawing/2014/main" id="{CEFC9924-0FFB-7C48-09E7-D928BF2EF18C}"/>
              </a:ext>
            </a:extLst>
          </p:cNvPr>
          <p:cNvSpPr txBox="1"/>
          <p:nvPr/>
        </p:nvSpPr>
        <p:spPr>
          <a:xfrm>
            <a:off x="0" y="3059175"/>
            <a:ext cx="184731" cy="338554"/>
          </a:xfrm>
          <a:prstGeom prst="rect">
            <a:avLst/>
          </a:prstGeom>
          <a:noFill/>
        </p:spPr>
        <p:txBody>
          <a:bodyPr wrap="none" rtlCol="0">
            <a:spAutoFit/>
          </a:bodyPr>
          <a:lstStyle/>
          <a:p>
            <a:endParaRPr lang="en-US" sz="800" dirty="0">
              <a:latin typeface="Consolas" panose="020B0609020204030204" pitchFamily="49" charset="0"/>
              <a:cs typeface="Consolas" panose="020B0609020204030204" pitchFamily="49" charset="0"/>
            </a:endParaRPr>
          </a:p>
          <a:p>
            <a:endParaRPr lang="en-US" sz="800" dirty="0">
              <a:latin typeface="Consolas" panose="020B0609020204030204" pitchFamily="49" charset="0"/>
              <a:cs typeface="Consolas" panose="020B0609020204030204" pitchFamily="49" charset="0"/>
            </a:endParaRPr>
          </a:p>
        </p:txBody>
      </p:sp>
      <p:pic>
        <p:nvPicPr>
          <p:cNvPr id="7" name="Picture 6">
            <a:extLst>
              <a:ext uri="{FF2B5EF4-FFF2-40B4-BE49-F238E27FC236}">
                <a16:creationId xmlns:a16="http://schemas.microsoft.com/office/drawing/2014/main" id="{888247B7-78D2-E92C-1AC9-4AE7D28187F6}"/>
              </a:ext>
            </a:extLst>
          </p:cNvPr>
          <p:cNvPicPr>
            <a:picLocks noChangeAspect="1"/>
          </p:cNvPicPr>
          <p:nvPr/>
        </p:nvPicPr>
        <p:blipFill>
          <a:blip r:embed="rId3"/>
          <a:stretch>
            <a:fillRect/>
          </a:stretch>
        </p:blipFill>
        <p:spPr>
          <a:xfrm>
            <a:off x="184731" y="1368955"/>
            <a:ext cx="3664349" cy="2891074"/>
          </a:xfrm>
          <a:prstGeom prst="rect">
            <a:avLst/>
          </a:prstGeom>
        </p:spPr>
      </p:pic>
      <p:pic>
        <p:nvPicPr>
          <p:cNvPr id="8" name="Picture 7">
            <a:extLst>
              <a:ext uri="{FF2B5EF4-FFF2-40B4-BE49-F238E27FC236}">
                <a16:creationId xmlns:a16="http://schemas.microsoft.com/office/drawing/2014/main" id="{51491883-1B88-6F2A-5CE2-26072B5F1599}"/>
              </a:ext>
            </a:extLst>
          </p:cNvPr>
          <p:cNvPicPr>
            <a:picLocks noChangeAspect="1"/>
          </p:cNvPicPr>
          <p:nvPr/>
        </p:nvPicPr>
        <p:blipFill>
          <a:blip r:embed="rId4"/>
          <a:stretch>
            <a:fillRect/>
          </a:stretch>
        </p:blipFill>
        <p:spPr>
          <a:xfrm>
            <a:off x="3953583" y="1368955"/>
            <a:ext cx="5087199" cy="3380440"/>
          </a:xfrm>
          <a:prstGeom prst="rect">
            <a:avLst/>
          </a:prstGeom>
        </p:spPr>
      </p:pic>
      <p:sp>
        <p:nvSpPr>
          <p:cNvPr id="9" name="TextBox 8">
            <a:extLst>
              <a:ext uri="{FF2B5EF4-FFF2-40B4-BE49-F238E27FC236}">
                <a16:creationId xmlns:a16="http://schemas.microsoft.com/office/drawing/2014/main" id="{2B2980E8-4346-9DCA-E617-49D1DB75FDC6}"/>
              </a:ext>
            </a:extLst>
          </p:cNvPr>
          <p:cNvSpPr txBox="1"/>
          <p:nvPr/>
        </p:nvSpPr>
        <p:spPr>
          <a:xfrm>
            <a:off x="1159933" y="883471"/>
            <a:ext cx="5787162" cy="369332"/>
          </a:xfrm>
          <a:prstGeom prst="rect">
            <a:avLst/>
          </a:prstGeom>
          <a:noFill/>
        </p:spPr>
        <p:txBody>
          <a:bodyPr wrap="none" rtlCol="0">
            <a:spAutoFit/>
          </a:bodyPr>
          <a:lstStyle/>
          <a:p>
            <a:r>
              <a:rPr lang="en-US" b="1" dirty="0" err="1"/>
              <a:t>CSIDriver</a:t>
            </a:r>
            <a:r>
              <a:rPr lang="en-US" b="1" dirty="0"/>
              <a:t> Object                                       </a:t>
            </a:r>
            <a:r>
              <a:rPr lang="en-US" b="1" dirty="0" err="1"/>
              <a:t>CSINode</a:t>
            </a:r>
            <a:r>
              <a:rPr lang="en-US" b="1" dirty="0"/>
              <a:t> Object</a:t>
            </a: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C9BDEE90-FDA3-FF9D-ED66-4AC70D1126DE}"/>
                  </a:ext>
                </a:extLst>
              </p14:cNvPr>
              <p14:cNvContentPartPr/>
              <p14:nvPr/>
            </p14:nvContentPartPr>
            <p14:xfrm>
              <a:off x="4810320" y="2252520"/>
              <a:ext cx="2387160" cy="41400"/>
            </p14:xfrm>
          </p:contentPart>
        </mc:Choice>
        <mc:Fallback xmlns="">
          <p:pic>
            <p:nvPicPr>
              <p:cNvPr id="2" name="Ink 1">
                <a:extLst>
                  <a:ext uri="{FF2B5EF4-FFF2-40B4-BE49-F238E27FC236}">
                    <a16:creationId xmlns:a16="http://schemas.microsoft.com/office/drawing/2014/main" id="{C9BDEE90-FDA3-FF9D-ED66-4AC70D1126DE}"/>
                  </a:ext>
                </a:extLst>
              </p:cNvPr>
              <p:cNvPicPr/>
              <p:nvPr/>
            </p:nvPicPr>
            <p:blipFill>
              <a:blip r:embed="rId6"/>
              <a:stretch>
                <a:fillRect/>
              </a:stretch>
            </p:blipFill>
            <p:spPr>
              <a:xfrm>
                <a:off x="4794480" y="2189160"/>
                <a:ext cx="24184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BF2CCCE3-83D9-FE3A-5946-55F9946CA8FD}"/>
                  </a:ext>
                </a:extLst>
              </p14:cNvPr>
              <p14:cNvContentPartPr/>
              <p14:nvPr/>
            </p14:nvContentPartPr>
            <p14:xfrm>
              <a:off x="4803480" y="4035600"/>
              <a:ext cx="2381400" cy="27360"/>
            </p14:xfrm>
          </p:contentPart>
        </mc:Choice>
        <mc:Fallback xmlns="">
          <p:pic>
            <p:nvPicPr>
              <p:cNvPr id="3" name="Ink 2">
                <a:extLst>
                  <a:ext uri="{FF2B5EF4-FFF2-40B4-BE49-F238E27FC236}">
                    <a16:creationId xmlns:a16="http://schemas.microsoft.com/office/drawing/2014/main" id="{BF2CCCE3-83D9-FE3A-5946-55F9946CA8FD}"/>
                  </a:ext>
                </a:extLst>
              </p:cNvPr>
              <p:cNvPicPr/>
              <p:nvPr/>
            </p:nvPicPr>
            <p:blipFill>
              <a:blip r:embed="rId8"/>
              <a:stretch>
                <a:fillRect/>
              </a:stretch>
            </p:blipFill>
            <p:spPr>
              <a:xfrm>
                <a:off x="4787640" y="3972240"/>
                <a:ext cx="24127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629F65CA-F7CB-8E3F-A19B-5F5B9D40E903}"/>
                  </a:ext>
                </a:extLst>
              </p14:cNvPr>
              <p14:cNvContentPartPr/>
              <p14:nvPr/>
            </p14:nvContentPartPr>
            <p14:xfrm>
              <a:off x="4406400" y="2856240"/>
              <a:ext cx="771120" cy="19800"/>
            </p14:xfrm>
          </p:contentPart>
        </mc:Choice>
        <mc:Fallback xmlns="">
          <p:pic>
            <p:nvPicPr>
              <p:cNvPr id="10" name="Ink 9">
                <a:extLst>
                  <a:ext uri="{FF2B5EF4-FFF2-40B4-BE49-F238E27FC236}">
                    <a16:creationId xmlns:a16="http://schemas.microsoft.com/office/drawing/2014/main" id="{629F65CA-F7CB-8E3F-A19B-5F5B9D40E903}"/>
                  </a:ext>
                </a:extLst>
              </p:cNvPr>
              <p:cNvPicPr/>
              <p:nvPr/>
            </p:nvPicPr>
            <p:blipFill>
              <a:blip r:embed="rId10"/>
              <a:stretch>
                <a:fillRect/>
              </a:stretch>
            </p:blipFill>
            <p:spPr>
              <a:xfrm>
                <a:off x="4390560" y="2792880"/>
                <a:ext cx="8024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ACD71021-4986-A029-AFD6-24A8B358860C}"/>
                  </a:ext>
                </a:extLst>
              </p14:cNvPr>
              <p14:cNvContentPartPr/>
              <p14:nvPr/>
            </p14:nvContentPartPr>
            <p14:xfrm>
              <a:off x="4424400" y="4656240"/>
              <a:ext cx="720720" cy="26640"/>
            </p14:xfrm>
          </p:contentPart>
        </mc:Choice>
        <mc:Fallback xmlns="">
          <p:pic>
            <p:nvPicPr>
              <p:cNvPr id="11" name="Ink 10">
                <a:extLst>
                  <a:ext uri="{FF2B5EF4-FFF2-40B4-BE49-F238E27FC236}">
                    <a16:creationId xmlns:a16="http://schemas.microsoft.com/office/drawing/2014/main" id="{ACD71021-4986-A029-AFD6-24A8B358860C}"/>
                  </a:ext>
                </a:extLst>
              </p:cNvPr>
              <p:cNvPicPr/>
              <p:nvPr/>
            </p:nvPicPr>
            <p:blipFill>
              <a:blip r:embed="rId12"/>
              <a:stretch>
                <a:fillRect/>
              </a:stretch>
            </p:blipFill>
            <p:spPr>
              <a:xfrm>
                <a:off x="4408560" y="4592880"/>
                <a:ext cx="7520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1ABD7125-F89F-181E-4CC1-69F5B6222041}"/>
                  </a:ext>
                </a:extLst>
              </p14:cNvPr>
              <p14:cNvContentPartPr/>
              <p14:nvPr/>
            </p14:nvContentPartPr>
            <p14:xfrm>
              <a:off x="676440" y="2672640"/>
              <a:ext cx="1146600" cy="7560"/>
            </p14:xfrm>
          </p:contentPart>
        </mc:Choice>
        <mc:Fallback xmlns="">
          <p:pic>
            <p:nvPicPr>
              <p:cNvPr id="12" name="Ink 11">
                <a:extLst>
                  <a:ext uri="{FF2B5EF4-FFF2-40B4-BE49-F238E27FC236}">
                    <a16:creationId xmlns:a16="http://schemas.microsoft.com/office/drawing/2014/main" id="{1ABD7125-F89F-181E-4CC1-69F5B6222041}"/>
                  </a:ext>
                </a:extLst>
              </p:cNvPr>
              <p:cNvPicPr/>
              <p:nvPr/>
            </p:nvPicPr>
            <p:blipFill>
              <a:blip r:embed="rId14"/>
              <a:stretch>
                <a:fillRect/>
              </a:stretch>
            </p:blipFill>
            <p:spPr>
              <a:xfrm>
                <a:off x="660600" y="2609280"/>
                <a:ext cx="1177920" cy="134280"/>
              </a:xfrm>
              <a:prstGeom prst="rect">
                <a:avLst/>
              </a:prstGeom>
            </p:spPr>
          </p:pic>
        </mc:Fallback>
      </mc:AlternateContent>
    </p:spTree>
    <p:extLst>
      <p:ext uri="{BB962C8B-B14F-4D97-AF65-F5344CB8AC3E}">
        <p14:creationId xmlns:p14="http://schemas.microsoft.com/office/powerpoint/2010/main" val="379262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Default Storage Class</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162485" y="814049"/>
            <a:ext cx="8667750" cy="38475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sp>
        <p:nvSpPr>
          <p:cNvPr id="4" name="TextBox 3">
            <a:extLst>
              <a:ext uri="{FF2B5EF4-FFF2-40B4-BE49-F238E27FC236}">
                <a16:creationId xmlns:a16="http://schemas.microsoft.com/office/drawing/2014/main" id="{CEFC9924-0FFB-7C48-09E7-D928BF2EF18C}"/>
              </a:ext>
            </a:extLst>
          </p:cNvPr>
          <p:cNvSpPr txBox="1"/>
          <p:nvPr/>
        </p:nvSpPr>
        <p:spPr>
          <a:xfrm>
            <a:off x="0" y="3059175"/>
            <a:ext cx="184731" cy="338554"/>
          </a:xfrm>
          <a:prstGeom prst="rect">
            <a:avLst/>
          </a:prstGeom>
          <a:noFill/>
        </p:spPr>
        <p:txBody>
          <a:bodyPr wrap="none" rtlCol="0">
            <a:spAutoFit/>
          </a:bodyPr>
          <a:lstStyle/>
          <a:p>
            <a:endParaRPr lang="en-US" sz="800" dirty="0">
              <a:latin typeface="Consolas" panose="020B0609020204030204" pitchFamily="49" charset="0"/>
              <a:cs typeface="Consolas" panose="020B0609020204030204" pitchFamily="49" charset="0"/>
            </a:endParaRPr>
          </a:p>
          <a:p>
            <a:endParaRPr lang="en-US" sz="800" dirty="0">
              <a:latin typeface="Consolas" panose="020B0609020204030204" pitchFamily="49" charset="0"/>
              <a:cs typeface="Consolas" panose="020B0609020204030204" pitchFamily="49" charset="0"/>
            </a:endParaRPr>
          </a:p>
        </p:txBody>
      </p:sp>
      <p:pic>
        <p:nvPicPr>
          <p:cNvPr id="2" name="Picture 1">
            <a:extLst>
              <a:ext uri="{FF2B5EF4-FFF2-40B4-BE49-F238E27FC236}">
                <a16:creationId xmlns:a16="http://schemas.microsoft.com/office/drawing/2014/main" id="{D09A06C8-C333-F4ED-B833-10D066E41ED9}"/>
              </a:ext>
            </a:extLst>
          </p:cNvPr>
          <p:cNvPicPr>
            <a:picLocks noChangeAspect="1"/>
          </p:cNvPicPr>
          <p:nvPr/>
        </p:nvPicPr>
        <p:blipFill>
          <a:blip r:embed="rId3"/>
          <a:stretch>
            <a:fillRect/>
          </a:stretch>
        </p:blipFill>
        <p:spPr>
          <a:xfrm>
            <a:off x="2202510" y="1041400"/>
            <a:ext cx="4384539" cy="31623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6E82EA0-9035-860C-1E5E-65AF0A48FFC2}"/>
                  </a:ext>
                </a:extLst>
              </p14:cNvPr>
              <p14:cNvContentPartPr/>
              <p14:nvPr/>
            </p14:nvContentPartPr>
            <p14:xfrm>
              <a:off x="2728080" y="1303560"/>
              <a:ext cx="822600" cy="12600"/>
            </p14:xfrm>
          </p:contentPart>
        </mc:Choice>
        <mc:Fallback xmlns="">
          <p:pic>
            <p:nvPicPr>
              <p:cNvPr id="3" name="Ink 2">
                <a:extLst>
                  <a:ext uri="{FF2B5EF4-FFF2-40B4-BE49-F238E27FC236}">
                    <a16:creationId xmlns:a16="http://schemas.microsoft.com/office/drawing/2014/main" id="{36E82EA0-9035-860C-1E5E-65AF0A48FFC2}"/>
                  </a:ext>
                </a:extLst>
              </p:cNvPr>
              <p:cNvPicPr/>
              <p:nvPr/>
            </p:nvPicPr>
            <p:blipFill>
              <a:blip r:embed="rId5"/>
              <a:stretch>
                <a:fillRect/>
              </a:stretch>
            </p:blipFill>
            <p:spPr>
              <a:xfrm>
                <a:off x="2712240" y="1240200"/>
                <a:ext cx="853920" cy="139320"/>
              </a:xfrm>
              <a:prstGeom prst="rect">
                <a:avLst/>
              </a:prstGeom>
            </p:spPr>
          </p:pic>
        </mc:Fallback>
      </mc:AlternateContent>
    </p:spTree>
    <p:extLst>
      <p:ext uri="{BB962C8B-B14F-4D97-AF65-F5344CB8AC3E}">
        <p14:creationId xmlns:p14="http://schemas.microsoft.com/office/powerpoint/2010/main" val="3243810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A3D17819-BB01-4F5F-ABA3-F2D0757F90E6}"/>
              </a:ext>
            </a:extLst>
          </p:cNvPr>
          <p:cNvSpPr txBox="1">
            <a:spLocks/>
          </p:cNvSpPr>
          <p:nvPr/>
        </p:nvSpPr>
        <p:spPr>
          <a:xfrm>
            <a:off x="0" y="9525"/>
            <a:ext cx="9144000" cy="548259"/>
          </a:xfrm>
          <a:prstGeom prst="rect">
            <a:avLst/>
          </a:prstGeom>
          <a:solidFill>
            <a:srgbClr val="222F3E"/>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sz="2400" kern="1200">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b="1" dirty="0" err="1">
                <a:latin typeface="+mj-lt"/>
                <a:ea typeface="Amazon Ember Display" panose="020F0603020204020204" pitchFamily="34" charset="0"/>
                <a:cs typeface="Amazon Ember Display" panose="020F0603020204020204" pitchFamily="34" charset="0"/>
              </a:rPr>
              <a:t>CSINode</a:t>
            </a:r>
            <a:endParaRPr lang="en-US" dirty="0">
              <a:latin typeface="+mj-lt"/>
              <a:ea typeface="Amazon Ember Heavy" panose="020B0803020204020204" pitchFamily="34" charset="0"/>
              <a:cs typeface="Amazon Ember Heavy" panose="020B0803020204020204" pitchFamily="34" charset="0"/>
            </a:endParaRPr>
          </a:p>
        </p:txBody>
      </p:sp>
      <p:sp>
        <p:nvSpPr>
          <p:cNvPr id="3" name="Content Placeholder 2">
            <a:extLst>
              <a:ext uri="{FF2B5EF4-FFF2-40B4-BE49-F238E27FC236}">
                <a16:creationId xmlns:a16="http://schemas.microsoft.com/office/drawing/2014/main" id="{CC99F117-433A-3EF7-2038-A4C16F5BBB95}"/>
              </a:ext>
            </a:extLst>
          </p:cNvPr>
          <p:cNvSpPr>
            <a:spLocks noGrp="1"/>
          </p:cNvSpPr>
          <p:nvPr>
            <p:ph sz="quarter" idx="10"/>
          </p:nvPr>
        </p:nvSpPr>
        <p:spPr>
          <a:xfrm>
            <a:off x="77052" y="607540"/>
            <a:ext cx="8951334" cy="4104160"/>
          </a:xfrm>
        </p:spPr>
        <p:txBody>
          <a:bodyPr/>
          <a:lstStyle/>
          <a:p>
            <a:pPr marL="0" indent="0" algn="l">
              <a:spcBef>
                <a:spcPts val="0"/>
              </a:spcBef>
              <a:buNone/>
            </a:pPr>
            <a:r>
              <a:rPr lang="en-AU" sz="1600" b="1" i="0" u="none" strike="noStrike"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hlinkClick r:id="rId3"/>
              </a:rPr>
              <a:t>What is the CSINode object?</a:t>
            </a:r>
            <a:endParaRPr lang="en-AU" sz="1600" b="1" i="0" u="none" strike="noStrike"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algn="l">
              <a:spcBef>
                <a:spcPts val="0"/>
              </a:spcBef>
              <a:buNone/>
            </a:pPr>
            <a:endParaRPr lang="en-AU" sz="1200" b="1" i="0" u="none" strike="noStrike"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algn="l">
              <a:spcBef>
                <a:spcPts val="0"/>
              </a:spcBef>
              <a:buNone/>
            </a:pPr>
            <a:endParaRPr lang="en-AU" sz="1200" b="1" dirty="0">
              <a:solidFill>
                <a:srgbClr val="333333"/>
              </a:solidFill>
              <a:latin typeface="Amazon Ember" panose="020B0603020204020204" pitchFamily="34" charset="0"/>
              <a:ea typeface="Amazon Ember" panose="020B0603020204020204" pitchFamily="34" charset="0"/>
              <a:cs typeface="Amazon Ember" panose="020B0603020204020204" pitchFamily="34" charset="0"/>
            </a:endParaRPr>
          </a:p>
          <a:p>
            <a:pPr marL="0" indent="0" algn="l">
              <a:spcBef>
                <a:spcPts val="0"/>
              </a:spcBef>
              <a:buNone/>
            </a:pPr>
            <a:r>
              <a:rPr lang="en-AU" sz="1200" b="0" i="0" dirty="0" err="1">
                <a:solidFill>
                  <a:srgbClr val="202124"/>
                </a:solidFill>
                <a:effectLst/>
                <a:latin typeface="Amazon Ember" panose="020B0603020204020204" pitchFamily="34" charset="0"/>
                <a:ea typeface="Amazon Ember" panose="020B0603020204020204" pitchFamily="34" charset="0"/>
                <a:cs typeface="Amazon Ember" panose="020B0603020204020204" pitchFamily="34" charset="0"/>
              </a:rPr>
              <a:t>CSINode</a:t>
            </a:r>
            <a:r>
              <a:rPr lang="en-AU" sz="1200" b="0" i="0" dirty="0">
                <a:solidFill>
                  <a:srgbClr val="202124"/>
                </a:solidFill>
                <a:effectLst/>
                <a:latin typeface="Amazon Ember" panose="020B0603020204020204" pitchFamily="34" charset="0"/>
                <a:ea typeface="Amazon Ember" panose="020B0603020204020204" pitchFamily="34" charset="0"/>
                <a:cs typeface="Amazon Ember" panose="020B0603020204020204" pitchFamily="34" charset="0"/>
              </a:rPr>
              <a:t> </a:t>
            </a:r>
            <a:r>
              <a:rPr lang="en-AU" sz="1200" b="0" i="0" dirty="0">
                <a:solidFill>
                  <a:srgbClr val="040C28"/>
                </a:solidFill>
                <a:effectLst/>
                <a:latin typeface="Amazon Ember" panose="020B0603020204020204" pitchFamily="34" charset="0"/>
                <a:ea typeface="Amazon Ember" panose="020B0603020204020204" pitchFamily="34" charset="0"/>
                <a:cs typeface="Amazon Ember" panose="020B0603020204020204" pitchFamily="34" charset="0"/>
              </a:rPr>
              <a:t>holds information about all CSI drivers installed on a node</a:t>
            </a:r>
            <a:r>
              <a:rPr lang="en-AU" sz="1200" b="0" i="0" dirty="0">
                <a:solidFill>
                  <a:srgbClr val="202124"/>
                </a:solidFill>
                <a:effectLst/>
                <a:latin typeface="Amazon Ember" panose="020B0603020204020204" pitchFamily="34" charset="0"/>
                <a:ea typeface="Amazon Ember" panose="020B0603020204020204" pitchFamily="34" charset="0"/>
                <a:cs typeface="Amazon Ember" panose="020B0603020204020204" pitchFamily="34" charset="0"/>
              </a:rPr>
              <a:t>. CSI drivers do not need to create the </a:t>
            </a:r>
            <a:r>
              <a:rPr lang="en-AU" sz="1200" b="0" i="0" dirty="0" err="1">
                <a:solidFill>
                  <a:srgbClr val="202124"/>
                </a:solidFill>
                <a:effectLst/>
                <a:latin typeface="Amazon Ember" panose="020B0603020204020204" pitchFamily="34" charset="0"/>
                <a:ea typeface="Amazon Ember" panose="020B0603020204020204" pitchFamily="34" charset="0"/>
                <a:cs typeface="Amazon Ember" panose="020B0603020204020204" pitchFamily="34" charset="0"/>
              </a:rPr>
              <a:t>CSINode</a:t>
            </a:r>
            <a:r>
              <a:rPr lang="en-AU" sz="1200" b="0" i="0" dirty="0">
                <a:solidFill>
                  <a:srgbClr val="202124"/>
                </a:solidFill>
                <a:effectLst/>
                <a:latin typeface="Amazon Ember" panose="020B0603020204020204" pitchFamily="34" charset="0"/>
                <a:ea typeface="Amazon Ember" panose="020B0603020204020204" pitchFamily="34" charset="0"/>
                <a:cs typeface="Amazon Ember" panose="020B0603020204020204" pitchFamily="34" charset="0"/>
              </a:rPr>
              <a:t> object directly. As long as they use the node-driver-registrar sidecar container, the </a:t>
            </a:r>
            <a:r>
              <a:rPr lang="en-AU" sz="1200" b="0" i="0" dirty="0" err="1">
                <a:solidFill>
                  <a:srgbClr val="202124"/>
                </a:solidFill>
                <a:effectLst/>
                <a:latin typeface="Amazon Ember" panose="020B0603020204020204" pitchFamily="34" charset="0"/>
                <a:ea typeface="Amazon Ember" panose="020B0603020204020204" pitchFamily="34" charset="0"/>
                <a:cs typeface="Amazon Ember" panose="020B0603020204020204" pitchFamily="34" charset="0"/>
              </a:rPr>
              <a:t>kubelet</a:t>
            </a:r>
            <a:r>
              <a:rPr lang="en-AU" sz="1200" b="0" i="0" dirty="0">
                <a:solidFill>
                  <a:srgbClr val="202124"/>
                </a:solidFill>
                <a:effectLst/>
                <a:latin typeface="Amazon Ember" panose="020B0603020204020204" pitchFamily="34" charset="0"/>
                <a:ea typeface="Amazon Ember" panose="020B0603020204020204" pitchFamily="34" charset="0"/>
                <a:cs typeface="Amazon Ember" panose="020B0603020204020204" pitchFamily="34" charset="0"/>
              </a:rPr>
              <a:t> will automatically populate the </a:t>
            </a:r>
            <a:r>
              <a:rPr lang="en-AU" sz="1200" b="0" i="0" dirty="0" err="1">
                <a:solidFill>
                  <a:srgbClr val="202124"/>
                </a:solidFill>
                <a:effectLst/>
                <a:latin typeface="Amazon Ember" panose="020B0603020204020204" pitchFamily="34" charset="0"/>
                <a:ea typeface="Amazon Ember" panose="020B0603020204020204" pitchFamily="34" charset="0"/>
                <a:cs typeface="Amazon Ember" panose="020B0603020204020204" pitchFamily="34" charset="0"/>
              </a:rPr>
              <a:t>CSINode</a:t>
            </a:r>
            <a:r>
              <a:rPr lang="en-AU" sz="1200" b="0" i="0" dirty="0">
                <a:solidFill>
                  <a:srgbClr val="202124"/>
                </a:solidFill>
                <a:effectLst/>
                <a:latin typeface="Amazon Ember" panose="020B0603020204020204" pitchFamily="34" charset="0"/>
                <a:ea typeface="Amazon Ember" panose="020B0603020204020204" pitchFamily="34" charset="0"/>
                <a:cs typeface="Amazon Ember" panose="020B0603020204020204" pitchFamily="34" charset="0"/>
              </a:rPr>
              <a:t> object for the CSI driver as part of </a:t>
            </a:r>
            <a:r>
              <a:rPr lang="en-AU" sz="1200" b="0" i="0" dirty="0" err="1">
                <a:solidFill>
                  <a:srgbClr val="202124"/>
                </a:solidFill>
                <a:effectLst/>
                <a:latin typeface="Amazon Ember" panose="020B0603020204020204" pitchFamily="34" charset="0"/>
                <a:ea typeface="Amazon Ember" panose="020B0603020204020204" pitchFamily="34" charset="0"/>
                <a:cs typeface="Amazon Ember" panose="020B0603020204020204" pitchFamily="34" charset="0"/>
              </a:rPr>
              <a:t>kubelet</a:t>
            </a:r>
            <a:r>
              <a:rPr lang="en-AU" sz="1200" b="0" i="0" dirty="0">
                <a:solidFill>
                  <a:srgbClr val="202124"/>
                </a:solidFill>
                <a:effectLst/>
                <a:latin typeface="Amazon Ember" panose="020B0603020204020204" pitchFamily="34" charset="0"/>
                <a:ea typeface="Amazon Ember" panose="020B0603020204020204" pitchFamily="34" charset="0"/>
                <a:cs typeface="Amazon Ember" panose="020B0603020204020204" pitchFamily="34" charset="0"/>
              </a:rPr>
              <a:t> plugin registration.</a:t>
            </a:r>
            <a:endParaRPr lang="en-AU" sz="1200" b="1"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algn="l">
              <a:spcBef>
                <a:spcPts val="0"/>
              </a:spcBef>
              <a:buNone/>
            </a:pP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CSI drivers generate node specific information. Instead of storing this in the Kubernetes Node API Object, a new CSI specific Kubernetes </a:t>
            </a:r>
            <a:r>
              <a:rPr lang="en-AU" sz="1200" b="1"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CSINode</a:t>
            </a:r>
            <a:r>
              <a:rPr lang="en-AU" sz="1200" b="1"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a:t>
            </a: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object was created.</a:t>
            </a:r>
          </a:p>
          <a:p>
            <a:pPr marL="0" indent="0" algn="l">
              <a:spcBef>
                <a:spcPts val="0"/>
              </a:spcBef>
              <a:buNone/>
            </a:pPr>
            <a:endPar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algn="l">
              <a:spcBef>
                <a:spcPts val="0"/>
              </a:spcBef>
              <a:buNone/>
            </a:pPr>
            <a:r>
              <a:rPr lang="en-AU" sz="1200" b="1"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It serves the following purposes:</a:t>
            </a:r>
          </a:p>
          <a:p>
            <a:pPr marL="0" indent="0" algn="l">
              <a:spcBef>
                <a:spcPts val="0"/>
              </a:spcBef>
              <a:buNone/>
            </a:pPr>
            <a:endParaRPr lang="en-AU" sz="1200" b="1"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algn="l">
              <a:spcBef>
                <a:spcPts val="0"/>
              </a:spcBef>
              <a:buNone/>
            </a:pP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1- </a:t>
            </a:r>
            <a:r>
              <a:rPr lang="en-AU" sz="1200" b="0" i="0" dirty="0">
                <a:solidFill>
                  <a:srgbClr val="FF0000"/>
                </a:solidFill>
                <a:effectLst/>
                <a:latin typeface="Amazon Ember" panose="020B0603020204020204" pitchFamily="34" charset="0"/>
                <a:ea typeface="Amazon Ember" panose="020B0603020204020204" pitchFamily="34" charset="0"/>
                <a:cs typeface="Amazon Ember" panose="020B0603020204020204" pitchFamily="34" charset="0"/>
              </a:rPr>
              <a:t>Mapping Kubernetes node name </a:t>
            </a:r>
            <a:r>
              <a:rPr lang="en-AU" sz="1200" b="1" i="0" dirty="0">
                <a:solidFill>
                  <a:srgbClr val="FF0000"/>
                </a:solidFill>
                <a:effectLst/>
                <a:latin typeface="Amazon Ember" panose="020B0603020204020204" pitchFamily="34" charset="0"/>
                <a:ea typeface="Amazon Ember" panose="020B0603020204020204" pitchFamily="34" charset="0"/>
                <a:cs typeface="Amazon Ember" panose="020B0603020204020204" pitchFamily="34" charset="0"/>
              </a:rPr>
              <a:t>to CSI Node name</a:t>
            </a: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The CSI </a:t>
            </a:r>
            <a:r>
              <a:rPr lang="en-AU" sz="1200" b="1" i="0" dirty="0" err="1">
                <a:solidFill>
                  <a:schemeClr val="accent6">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GetNodeInfo</a:t>
            </a: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call returns the name by which the storage system refers to a node. Kubernetes must use this name in future </a:t>
            </a:r>
            <a:r>
              <a:rPr lang="en-AU" sz="1200" b="1" i="0" dirty="0" err="1">
                <a:solidFill>
                  <a:schemeClr val="accent6">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ControllerPublishVolume</a:t>
            </a: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calls. Therefore, when a new CSI driver is registered, Kubernetes stores the storage system node ID in the </a:t>
            </a:r>
            <a:r>
              <a:rPr lang="en-AU" sz="12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CSINode</a:t>
            </a: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object for future reference.</a:t>
            </a:r>
          </a:p>
          <a:p>
            <a:pPr marL="0" indent="0" algn="l">
              <a:spcBef>
                <a:spcPts val="0"/>
              </a:spcBef>
              <a:buNone/>
            </a:pPr>
            <a:endPar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algn="l">
              <a:spcBef>
                <a:spcPts val="0"/>
              </a:spcBef>
              <a:buNone/>
            </a:pP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2- </a:t>
            </a:r>
            <a:r>
              <a:rPr lang="en-AU" sz="1200" b="1" i="0" dirty="0">
                <a:solidFill>
                  <a:srgbClr val="FF0000"/>
                </a:solidFill>
                <a:effectLst/>
                <a:latin typeface="Amazon Ember" panose="020B0603020204020204" pitchFamily="34" charset="0"/>
                <a:ea typeface="Amazon Ember" panose="020B0603020204020204" pitchFamily="34" charset="0"/>
                <a:cs typeface="Amazon Ember" panose="020B0603020204020204" pitchFamily="34" charset="0"/>
              </a:rPr>
              <a:t>Driver availability </a:t>
            </a: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A way for </a:t>
            </a:r>
            <a:r>
              <a:rPr lang="en-AU" sz="12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kubelet</a:t>
            </a: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to communicate to the </a:t>
            </a:r>
            <a:r>
              <a:rPr lang="en-AU" sz="12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kube</a:t>
            </a: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-controller-manager and Kubernetes scheduler whether the driver is available (registered) on the node or not.</a:t>
            </a:r>
          </a:p>
          <a:p>
            <a:pPr marL="0" indent="0" algn="l">
              <a:spcBef>
                <a:spcPts val="0"/>
              </a:spcBef>
              <a:buNone/>
            </a:pPr>
            <a:endPar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algn="l">
              <a:spcBef>
                <a:spcPts val="0"/>
              </a:spcBef>
              <a:buNone/>
            </a:pP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3- </a:t>
            </a:r>
            <a:r>
              <a:rPr lang="en-AU" sz="1200" b="1" i="0" dirty="0">
                <a:solidFill>
                  <a:srgbClr val="FF0000"/>
                </a:solidFill>
                <a:effectLst/>
                <a:latin typeface="Amazon Ember" panose="020B0603020204020204" pitchFamily="34" charset="0"/>
                <a:ea typeface="Amazon Ember" panose="020B0603020204020204" pitchFamily="34" charset="0"/>
                <a:cs typeface="Amazon Ember" panose="020B0603020204020204" pitchFamily="34" charset="0"/>
              </a:rPr>
              <a:t>Volume topology</a:t>
            </a: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The CSI </a:t>
            </a:r>
            <a:r>
              <a:rPr lang="en-AU" sz="1200" b="1" i="0" dirty="0" err="1">
                <a:solidFill>
                  <a:schemeClr val="accent6">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GetNodeInfo</a:t>
            </a: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call returns a set of keys/values labels identifying the topology of that node. Kubernetes uses this information to do </a:t>
            </a:r>
            <a:r>
              <a:rPr lang="en-AU" sz="1200" b="1"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topology-aware</a:t>
            </a: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provisioning . It stores the key/values as labels on the Kubernetes node object. In order to recall which </a:t>
            </a:r>
            <a:r>
              <a:rPr lang="en-AU" sz="1200" dirty="0">
                <a:latin typeface="Amazon Ember" panose="020B0603020204020204" pitchFamily="34" charset="0"/>
                <a:ea typeface="Amazon Ember" panose="020B0603020204020204" pitchFamily="34" charset="0"/>
                <a:cs typeface="Amazon Ember" panose="020B0603020204020204" pitchFamily="34" charset="0"/>
              </a:rPr>
              <a:t>Node</a:t>
            </a: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label keys belong to a specific CSI driver, the </a:t>
            </a:r>
            <a:r>
              <a:rPr lang="en-AU" sz="12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kubelet</a:t>
            </a: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stores the keys in the </a:t>
            </a:r>
            <a:r>
              <a:rPr lang="en-AU" sz="1200" dirty="0" err="1">
                <a:latin typeface="Amazon Ember" panose="020B0603020204020204" pitchFamily="34" charset="0"/>
                <a:ea typeface="Amazon Ember" panose="020B0603020204020204" pitchFamily="34" charset="0"/>
                <a:cs typeface="Amazon Ember" panose="020B0603020204020204" pitchFamily="34" charset="0"/>
              </a:rPr>
              <a:t>CSINode</a:t>
            </a: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object for future reference.</a:t>
            </a:r>
            <a:endParaRPr lang="en-AU" sz="1200" b="0" i="0" u="none" strike="noStrike"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algn="l">
              <a:spcBef>
                <a:spcPts val="0"/>
              </a:spcBef>
              <a:buNone/>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855359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At Cluster Creation Time</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162485" y="814049"/>
            <a:ext cx="8667750" cy="38475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sp>
        <p:nvSpPr>
          <p:cNvPr id="4" name="TextBox 3">
            <a:extLst>
              <a:ext uri="{FF2B5EF4-FFF2-40B4-BE49-F238E27FC236}">
                <a16:creationId xmlns:a16="http://schemas.microsoft.com/office/drawing/2014/main" id="{CEFC9924-0FFB-7C48-09E7-D928BF2EF18C}"/>
              </a:ext>
            </a:extLst>
          </p:cNvPr>
          <p:cNvSpPr txBox="1"/>
          <p:nvPr/>
        </p:nvSpPr>
        <p:spPr>
          <a:xfrm>
            <a:off x="0" y="3059175"/>
            <a:ext cx="184731" cy="338554"/>
          </a:xfrm>
          <a:prstGeom prst="rect">
            <a:avLst/>
          </a:prstGeom>
          <a:noFill/>
        </p:spPr>
        <p:txBody>
          <a:bodyPr wrap="none" rtlCol="0">
            <a:spAutoFit/>
          </a:bodyPr>
          <a:lstStyle/>
          <a:p>
            <a:endParaRPr lang="en-US" sz="800" dirty="0">
              <a:latin typeface="Consolas" panose="020B0609020204030204" pitchFamily="49" charset="0"/>
              <a:cs typeface="Consolas" panose="020B0609020204030204" pitchFamily="49" charset="0"/>
            </a:endParaRPr>
          </a:p>
          <a:p>
            <a:endParaRPr lang="en-US" sz="800" dirty="0">
              <a:latin typeface="Consolas" panose="020B0609020204030204" pitchFamily="49" charset="0"/>
              <a:cs typeface="Consolas" panose="020B0609020204030204" pitchFamily="49" charset="0"/>
            </a:endParaRPr>
          </a:p>
        </p:txBody>
      </p:sp>
      <p:pic>
        <p:nvPicPr>
          <p:cNvPr id="2" name="Picture 1">
            <a:extLst>
              <a:ext uri="{FF2B5EF4-FFF2-40B4-BE49-F238E27FC236}">
                <a16:creationId xmlns:a16="http://schemas.microsoft.com/office/drawing/2014/main" id="{4EBC4CEF-F7DB-45AC-180F-8799C92E6165}"/>
              </a:ext>
            </a:extLst>
          </p:cNvPr>
          <p:cNvPicPr>
            <a:picLocks noChangeAspect="1"/>
          </p:cNvPicPr>
          <p:nvPr/>
        </p:nvPicPr>
        <p:blipFill>
          <a:blip r:embed="rId3"/>
          <a:stretch>
            <a:fillRect/>
          </a:stretch>
        </p:blipFill>
        <p:spPr>
          <a:xfrm>
            <a:off x="0" y="582478"/>
            <a:ext cx="9145419" cy="2298140"/>
          </a:xfrm>
          <a:prstGeom prst="rect">
            <a:avLst/>
          </a:prstGeom>
        </p:spPr>
      </p:pic>
      <p:pic>
        <p:nvPicPr>
          <p:cNvPr id="3" name="Picture 2">
            <a:extLst>
              <a:ext uri="{FF2B5EF4-FFF2-40B4-BE49-F238E27FC236}">
                <a16:creationId xmlns:a16="http://schemas.microsoft.com/office/drawing/2014/main" id="{3DE0BD38-FEB3-6950-F7AA-4940C4BECDF1}"/>
              </a:ext>
            </a:extLst>
          </p:cNvPr>
          <p:cNvPicPr>
            <a:picLocks noChangeAspect="1"/>
          </p:cNvPicPr>
          <p:nvPr/>
        </p:nvPicPr>
        <p:blipFill>
          <a:blip r:embed="rId4"/>
          <a:stretch>
            <a:fillRect/>
          </a:stretch>
        </p:blipFill>
        <p:spPr>
          <a:xfrm>
            <a:off x="400987" y="2834590"/>
            <a:ext cx="7772400" cy="1827057"/>
          </a:xfrm>
          <a:prstGeom prst="rect">
            <a:avLst/>
          </a:prstGeom>
        </p:spPr>
      </p:pic>
    </p:spTree>
    <p:extLst>
      <p:ext uri="{BB962C8B-B14F-4D97-AF65-F5344CB8AC3E}">
        <p14:creationId xmlns:p14="http://schemas.microsoft.com/office/powerpoint/2010/main" val="1742492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At Cluster Creation Time</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162485" y="814049"/>
            <a:ext cx="8667750" cy="38475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sp>
        <p:nvSpPr>
          <p:cNvPr id="3" name="Rounded Rectangle 2">
            <a:extLst>
              <a:ext uri="{FF2B5EF4-FFF2-40B4-BE49-F238E27FC236}">
                <a16:creationId xmlns:a16="http://schemas.microsoft.com/office/drawing/2014/main" id="{C7CD99EE-CA33-DF9F-D40C-A6921B044EDA}"/>
              </a:ext>
            </a:extLst>
          </p:cNvPr>
          <p:cNvSpPr/>
          <p:nvPr/>
        </p:nvSpPr>
        <p:spPr>
          <a:xfrm>
            <a:off x="0" y="637775"/>
            <a:ext cx="7644100" cy="1922100"/>
          </a:xfrm>
          <a:prstGeom prst="roundRect">
            <a:avLst>
              <a:gd name="adj" fmla="val 322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800" dirty="0" err="1">
                <a:solidFill>
                  <a:srgbClr val="FF0000"/>
                </a:solidFill>
                <a:effectLst/>
                <a:latin typeface="Consolas" panose="020B0609020204030204" pitchFamily="49" charset="0"/>
                <a:cs typeface="Consolas" panose="020B0609020204030204" pitchFamily="49" charset="0"/>
              </a:rPr>
              <a:t>ebs</a:t>
            </a:r>
            <a:r>
              <a:rPr lang="en-AU" sz="800" dirty="0">
                <a:solidFill>
                  <a:srgbClr val="FF0000"/>
                </a:solidFill>
                <a:effectLst/>
                <a:latin typeface="Consolas" panose="020B0609020204030204" pitchFamily="49" charset="0"/>
                <a:cs typeface="Consolas" panose="020B0609020204030204" pitchFamily="49" charset="0"/>
              </a:rPr>
              <a:t> % </a:t>
            </a:r>
            <a:r>
              <a:rPr lang="en-AU" sz="800" dirty="0" err="1">
                <a:solidFill>
                  <a:srgbClr val="FF0000"/>
                </a:solidFill>
                <a:effectLst/>
                <a:latin typeface="Consolas" panose="020B0609020204030204" pitchFamily="49" charset="0"/>
                <a:cs typeface="Consolas" panose="020B0609020204030204" pitchFamily="49" charset="0"/>
              </a:rPr>
              <a:t>kubectl</a:t>
            </a:r>
            <a:r>
              <a:rPr lang="en-AU" sz="800" dirty="0">
                <a:solidFill>
                  <a:srgbClr val="FF0000"/>
                </a:solidFill>
                <a:effectLst/>
                <a:latin typeface="Consolas" panose="020B0609020204030204" pitchFamily="49" charset="0"/>
                <a:cs typeface="Consolas" panose="020B0609020204030204" pitchFamily="49" charset="0"/>
              </a:rPr>
              <a:t> –n </a:t>
            </a:r>
            <a:r>
              <a:rPr lang="en-AU" sz="800" dirty="0" err="1">
                <a:solidFill>
                  <a:srgbClr val="FF0000"/>
                </a:solidFill>
                <a:effectLst/>
                <a:latin typeface="Consolas" panose="020B0609020204030204" pitchFamily="49" charset="0"/>
                <a:cs typeface="Consolas" panose="020B0609020204030204" pitchFamily="49" charset="0"/>
              </a:rPr>
              <a:t>kube</a:t>
            </a:r>
            <a:r>
              <a:rPr lang="en-AU" sz="800" dirty="0">
                <a:solidFill>
                  <a:srgbClr val="FF0000"/>
                </a:solidFill>
                <a:effectLst/>
                <a:latin typeface="Consolas" panose="020B0609020204030204" pitchFamily="49" charset="0"/>
                <a:cs typeface="Consolas" panose="020B0609020204030204" pitchFamily="49" charset="0"/>
              </a:rPr>
              <a:t>-system get </a:t>
            </a:r>
            <a:r>
              <a:rPr lang="en-AU" sz="800" dirty="0" err="1">
                <a:solidFill>
                  <a:srgbClr val="FF0000"/>
                </a:solidFill>
                <a:effectLst/>
                <a:latin typeface="Consolas" panose="020B0609020204030204" pitchFamily="49" charset="0"/>
                <a:cs typeface="Consolas" panose="020B0609020204030204" pitchFamily="49" charset="0"/>
              </a:rPr>
              <a:t>sa</a:t>
            </a:r>
            <a:r>
              <a:rPr lang="en-AU" sz="800" dirty="0">
                <a:solidFill>
                  <a:srgbClr val="FF0000"/>
                </a:solidFill>
                <a:effectLst/>
                <a:latin typeface="Consolas" panose="020B0609020204030204" pitchFamily="49" charset="0"/>
                <a:cs typeface="Consolas" panose="020B0609020204030204" pitchFamily="49" charset="0"/>
              </a:rPr>
              <a:t> persistent-volume-binder</a:t>
            </a:r>
          </a:p>
          <a:p>
            <a:r>
              <a:rPr lang="en-AU" sz="800" dirty="0">
                <a:solidFill>
                  <a:schemeClr val="bg1"/>
                </a:solidFill>
                <a:effectLst/>
                <a:latin typeface="Consolas" panose="020B0609020204030204" pitchFamily="49" charset="0"/>
                <a:cs typeface="Consolas" panose="020B0609020204030204" pitchFamily="49" charset="0"/>
              </a:rPr>
              <a:t>NAME                       SECRETS   AGE</a:t>
            </a:r>
          </a:p>
          <a:p>
            <a:r>
              <a:rPr lang="en-AU" sz="800" dirty="0">
                <a:solidFill>
                  <a:schemeClr val="bg1"/>
                </a:solidFill>
                <a:effectLst/>
                <a:latin typeface="Consolas" panose="020B0609020204030204" pitchFamily="49" charset="0"/>
                <a:cs typeface="Consolas" panose="020B0609020204030204" pitchFamily="49" charset="0"/>
              </a:rPr>
              <a:t>persistent-volume-binder   0         6h54m</a:t>
            </a:r>
          </a:p>
          <a:p>
            <a:endParaRPr lang="en-AU" sz="800" dirty="0">
              <a:solidFill>
                <a:schemeClr val="bg1"/>
              </a:solidFill>
              <a:effectLst/>
              <a:latin typeface="Consolas" panose="020B0609020204030204" pitchFamily="49" charset="0"/>
              <a:cs typeface="Consolas" panose="020B0609020204030204" pitchFamily="49" charset="0"/>
            </a:endParaRPr>
          </a:p>
          <a:p>
            <a:r>
              <a:rPr lang="en-AU" sz="800" dirty="0" err="1">
                <a:solidFill>
                  <a:srgbClr val="FF0000"/>
                </a:solidFill>
                <a:effectLst/>
                <a:latin typeface="Consolas" panose="020B0609020204030204" pitchFamily="49" charset="0"/>
                <a:cs typeface="Consolas" panose="020B0609020204030204" pitchFamily="49" charset="0"/>
              </a:rPr>
              <a:t>ebs</a:t>
            </a:r>
            <a:r>
              <a:rPr lang="en-AU" sz="800" dirty="0">
                <a:solidFill>
                  <a:srgbClr val="FF0000"/>
                </a:solidFill>
                <a:effectLst/>
                <a:latin typeface="Consolas" panose="020B0609020204030204" pitchFamily="49" charset="0"/>
                <a:cs typeface="Consolas" panose="020B0609020204030204" pitchFamily="49" charset="0"/>
              </a:rPr>
              <a:t> % </a:t>
            </a:r>
            <a:r>
              <a:rPr lang="en-AU" sz="800" dirty="0" err="1">
                <a:solidFill>
                  <a:srgbClr val="FF0000"/>
                </a:solidFill>
                <a:effectLst/>
                <a:latin typeface="Consolas" panose="020B0609020204030204" pitchFamily="49" charset="0"/>
                <a:cs typeface="Consolas" panose="020B0609020204030204" pitchFamily="49" charset="0"/>
              </a:rPr>
              <a:t>kubectl</a:t>
            </a:r>
            <a:r>
              <a:rPr lang="en-AU" sz="800" dirty="0">
                <a:solidFill>
                  <a:srgbClr val="FF0000"/>
                </a:solidFill>
                <a:effectLst/>
                <a:latin typeface="Consolas" panose="020B0609020204030204" pitchFamily="49" charset="0"/>
                <a:cs typeface="Consolas" panose="020B0609020204030204" pitchFamily="49" charset="0"/>
              </a:rPr>
              <a:t> –n </a:t>
            </a:r>
            <a:r>
              <a:rPr lang="en-AU" sz="800" dirty="0" err="1">
                <a:solidFill>
                  <a:srgbClr val="FF0000"/>
                </a:solidFill>
                <a:effectLst/>
                <a:latin typeface="Consolas" panose="020B0609020204030204" pitchFamily="49" charset="0"/>
                <a:cs typeface="Consolas" panose="020B0609020204030204" pitchFamily="49" charset="0"/>
              </a:rPr>
              <a:t>kube</a:t>
            </a:r>
            <a:r>
              <a:rPr lang="en-AU" sz="800" dirty="0">
                <a:solidFill>
                  <a:srgbClr val="FF0000"/>
                </a:solidFill>
                <a:effectLst/>
                <a:latin typeface="Consolas" panose="020B0609020204030204" pitchFamily="49" charset="0"/>
                <a:cs typeface="Consolas" panose="020B0609020204030204" pitchFamily="49" charset="0"/>
              </a:rPr>
              <a:t>-system describe </a:t>
            </a:r>
            <a:r>
              <a:rPr lang="en-AU" sz="800" dirty="0" err="1">
                <a:solidFill>
                  <a:srgbClr val="FF0000"/>
                </a:solidFill>
                <a:effectLst/>
                <a:latin typeface="Consolas" panose="020B0609020204030204" pitchFamily="49" charset="0"/>
                <a:cs typeface="Consolas" panose="020B0609020204030204" pitchFamily="49" charset="0"/>
              </a:rPr>
              <a:t>clusterrolebinding</a:t>
            </a:r>
            <a:r>
              <a:rPr lang="en-AU" sz="800" dirty="0">
                <a:solidFill>
                  <a:srgbClr val="FF0000"/>
                </a:solidFill>
                <a:effectLst/>
                <a:latin typeface="Consolas" panose="020B0609020204030204" pitchFamily="49" charset="0"/>
                <a:cs typeface="Consolas" panose="020B0609020204030204" pitchFamily="49" charset="0"/>
              </a:rPr>
              <a:t>  </a:t>
            </a:r>
            <a:r>
              <a:rPr lang="en-AU" sz="800" dirty="0" err="1">
                <a:solidFill>
                  <a:srgbClr val="FF0000"/>
                </a:solidFill>
                <a:effectLst/>
                <a:latin typeface="Consolas" panose="020B0609020204030204" pitchFamily="49" charset="0"/>
                <a:cs typeface="Consolas" panose="020B0609020204030204" pitchFamily="49" charset="0"/>
              </a:rPr>
              <a:t>system:controller:persistent-volume-binder</a:t>
            </a:r>
            <a:endParaRPr lang="en-AU" sz="800" dirty="0">
              <a:solidFill>
                <a:srgbClr val="FF0000"/>
              </a:solidFill>
              <a:effectLst/>
              <a:latin typeface="Consolas" panose="020B0609020204030204" pitchFamily="49" charset="0"/>
              <a:cs typeface="Consolas" panose="020B0609020204030204" pitchFamily="49" charset="0"/>
            </a:endParaRPr>
          </a:p>
          <a:p>
            <a:r>
              <a:rPr lang="en-AU" sz="800" dirty="0">
                <a:solidFill>
                  <a:schemeClr val="bg1"/>
                </a:solidFill>
                <a:effectLst/>
                <a:latin typeface="Consolas" panose="020B0609020204030204" pitchFamily="49" charset="0"/>
                <a:cs typeface="Consolas" panose="020B0609020204030204" pitchFamily="49" charset="0"/>
              </a:rPr>
              <a:t>Name:         </a:t>
            </a:r>
            <a:r>
              <a:rPr lang="en-AU" sz="800" dirty="0" err="1">
                <a:solidFill>
                  <a:schemeClr val="bg1"/>
                </a:solidFill>
                <a:effectLst/>
                <a:latin typeface="Consolas" panose="020B0609020204030204" pitchFamily="49" charset="0"/>
                <a:cs typeface="Consolas" panose="020B0609020204030204" pitchFamily="49" charset="0"/>
              </a:rPr>
              <a:t>system:controller:persistent-volume-binder</a:t>
            </a:r>
            <a:endParaRPr lang="en-AU" sz="800" dirty="0">
              <a:solidFill>
                <a:schemeClr val="bg1"/>
              </a:solidFill>
              <a:effectLst/>
              <a:latin typeface="Consolas" panose="020B0609020204030204" pitchFamily="49" charset="0"/>
              <a:cs typeface="Consolas" panose="020B0609020204030204" pitchFamily="49" charset="0"/>
            </a:endParaRPr>
          </a:p>
          <a:p>
            <a:r>
              <a:rPr lang="en-AU" sz="800" dirty="0">
                <a:solidFill>
                  <a:schemeClr val="bg1"/>
                </a:solidFill>
                <a:effectLst/>
                <a:latin typeface="Consolas" panose="020B0609020204030204" pitchFamily="49" charset="0"/>
                <a:cs typeface="Consolas" panose="020B0609020204030204" pitchFamily="49" charset="0"/>
              </a:rPr>
              <a:t>Labels:       </a:t>
            </a:r>
            <a:r>
              <a:rPr lang="en-AU" sz="800" dirty="0" err="1">
                <a:solidFill>
                  <a:schemeClr val="bg1"/>
                </a:solidFill>
                <a:effectLst/>
                <a:latin typeface="Consolas" panose="020B0609020204030204" pitchFamily="49" charset="0"/>
                <a:cs typeface="Consolas" panose="020B0609020204030204" pitchFamily="49" charset="0"/>
              </a:rPr>
              <a:t>kubernetes.io</a:t>
            </a:r>
            <a:r>
              <a:rPr lang="en-AU" sz="800" dirty="0">
                <a:solidFill>
                  <a:schemeClr val="bg1"/>
                </a:solidFill>
                <a:effectLst/>
                <a:latin typeface="Consolas" panose="020B0609020204030204" pitchFamily="49" charset="0"/>
                <a:cs typeface="Consolas" panose="020B0609020204030204" pitchFamily="49" charset="0"/>
              </a:rPr>
              <a:t>/bootstrapping=</a:t>
            </a:r>
            <a:r>
              <a:rPr lang="en-AU" sz="800" dirty="0" err="1">
                <a:solidFill>
                  <a:schemeClr val="bg1"/>
                </a:solidFill>
                <a:effectLst/>
                <a:latin typeface="Consolas" panose="020B0609020204030204" pitchFamily="49" charset="0"/>
                <a:cs typeface="Consolas" panose="020B0609020204030204" pitchFamily="49" charset="0"/>
              </a:rPr>
              <a:t>rbac</a:t>
            </a:r>
            <a:r>
              <a:rPr lang="en-AU" sz="800" dirty="0">
                <a:solidFill>
                  <a:schemeClr val="bg1"/>
                </a:solidFill>
                <a:effectLst/>
                <a:latin typeface="Consolas" panose="020B0609020204030204" pitchFamily="49" charset="0"/>
                <a:cs typeface="Consolas" panose="020B0609020204030204" pitchFamily="49" charset="0"/>
              </a:rPr>
              <a:t>-defaults</a:t>
            </a:r>
          </a:p>
          <a:p>
            <a:r>
              <a:rPr lang="en-AU" sz="800" dirty="0">
                <a:solidFill>
                  <a:schemeClr val="bg1"/>
                </a:solidFill>
                <a:effectLst/>
                <a:latin typeface="Consolas" panose="020B0609020204030204" pitchFamily="49" charset="0"/>
                <a:cs typeface="Consolas" panose="020B0609020204030204" pitchFamily="49" charset="0"/>
              </a:rPr>
              <a:t>Annotations:  </a:t>
            </a:r>
            <a:r>
              <a:rPr lang="en-AU" sz="800" dirty="0" err="1">
                <a:solidFill>
                  <a:schemeClr val="bg1"/>
                </a:solidFill>
                <a:effectLst/>
                <a:latin typeface="Consolas" panose="020B0609020204030204" pitchFamily="49" charset="0"/>
                <a:cs typeface="Consolas" panose="020B0609020204030204" pitchFamily="49" charset="0"/>
              </a:rPr>
              <a:t>rbac.authorization.kubernetes.io</a:t>
            </a:r>
            <a:r>
              <a:rPr lang="en-AU" sz="800" dirty="0">
                <a:solidFill>
                  <a:schemeClr val="bg1"/>
                </a:solidFill>
                <a:effectLst/>
                <a:latin typeface="Consolas" panose="020B0609020204030204" pitchFamily="49" charset="0"/>
                <a:cs typeface="Consolas" panose="020B0609020204030204" pitchFamily="49" charset="0"/>
              </a:rPr>
              <a:t>/</a:t>
            </a:r>
            <a:r>
              <a:rPr lang="en-AU" sz="800" dirty="0" err="1">
                <a:solidFill>
                  <a:schemeClr val="bg1"/>
                </a:solidFill>
                <a:effectLst/>
                <a:latin typeface="Consolas" panose="020B0609020204030204" pitchFamily="49" charset="0"/>
                <a:cs typeface="Consolas" panose="020B0609020204030204" pitchFamily="49" charset="0"/>
              </a:rPr>
              <a:t>autoupdate</a:t>
            </a:r>
            <a:r>
              <a:rPr lang="en-AU" sz="800" dirty="0">
                <a:solidFill>
                  <a:schemeClr val="bg1"/>
                </a:solidFill>
                <a:effectLst/>
                <a:latin typeface="Consolas" panose="020B0609020204030204" pitchFamily="49" charset="0"/>
                <a:cs typeface="Consolas" panose="020B0609020204030204" pitchFamily="49" charset="0"/>
              </a:rPr>
              <a:t>: true</a:t>
            </a:r>
          </a:p>
          <a:p>
            <a:r>
              <a:rPr lang="en-AU" sz="800" dirty="0">
                <a:solidFill>
                  <a:schemeClr val="bg1"/>
                </a:solidFill>
                <a:effectLst/>
                <a:latin typeface="Consolas" panose="020B0609020204030204" pitchFamily="49" charset="0"/>
                <a:cs typeface="Consolas" panose="020B0609020204030204" pitchFamily="49" charset="0"/>
              </a:rPr>
              <a:t>Role:</a:t>
            </a:r>
          </a:p>
          <a:p>
            <a:r>
              <a:rPr lang="en-AU" sz="800" dirty="0">
                <a:solidFill>
                  <a:schemeClr val="bg1"/>
                </a:solidFill>
                <a:effectLst/>
                <a:latin typeface="Consolas" panose="020B0609020204030204" pitchFamily="49" charset="0"/>
                <a:cs typeface="Consolas" panose="020B0609020204030204" pitchFamily="49" charset="0"/>
              </a:rPr>
              <a:t>  Kind:  </a:t>
            </a:r>
            <a:r>
              <a:rPr lang="en-AU" sz="800" dirty="0" err="1">
                <a:solidFill>
                  <a:schemeClr val="bg1"/>
                </a:solidFill>
                <a:effectLst/>
                <a:latin typeface="Consolas" panose="020B0609020204030204" pitchFamily="49" charset="0"/>
                <a:cs typeface="Consolas" panose="020B0609020204030204" pitchFamily="49" charset="0"/>
              </a:rPr>
              <a:t>ClusterRole</a:t>
            </a:r>
            <a:endParaRPr lang="en-AU" sz="800" dirty="0">
              <a:solidFill>
                <a:schemeClr val="bg1"/>
              </a:solidFill>
              <a:effectLst/>
              <a:latin typeface="Consolas" panose="020B0609020204030204" pitchFamily="49" charset="0"/>
              <a:cs typeface="Consolas" panose="020B0609020204030204" pitchFamily="49" charset="0"/>
            </a:endParaRPr>
          </a:p>
          <a:p>
            <a:r>
              <a:rPr lang="en-AU" sz="800" dirty="0">
                <a:solidFill>
                  <a:schemeClr val="bg1"/>
                </a:solidFill>
                <a:effectLst/>
                <a:latin typeface="Consolas" panose="020B0609020204030204" pitchFamily="49" charset="0"/>
                <a:cs typeface="Consolas" panose="020B0609020204030204" pitchFamily="49" charset="0"/>
              </a:rPr>
              <a:t>  Name:  </a:t>
            </a:r>
            <a:r>
              <a:rPr lang="en-AU" sz="800" dirty="0" err="1">
                <a:solidFill>
                  <a:schemeClr val="bg1"/>
                </a:solidFill>
                <a:effectLst/>
                <a:latin typeface="Consolas" panose="020B0609020204030204" pitchFamily="49" charset="0"/>
                <a:cs typeface="Consolas" panose="020B0609020204030204" pitchFamily="49" charset="0"/>
              </a:rPr>
              <a:t>system:controller:persistent-volume-binder</a:t>
            </a:r>
            <a:endParaRPr lang="en-AU" sz="800" dirty="0">
              <a:solidFill>
                <a:schemeClr val="bg1"/>
              </a:solidFill>
              <a:effectLst/>
              <a:latin typeface="Consolas" panose="020B0609020204030204" pitchFamily="49" charset="0"/>
              <a:cs typeface="Consolas" panose="020B0609020204030204" pitchFamily="49" charset="0"/>
            </a:endParaRPr>
          </a:p>
          <a:p>
            <a:r>
              <a:rPr lang="en-AU" sz="800" dirty="0">
                <a:solidFill>
                  <a:schemeClr val="bg1"/>
                </a:solidFill>
                <a:effectLst/>
                <a:latin typeface="Consolas" panose="020B0609020204030204" pitchFamily="49" charset="0"/>
                <a:cs typeface="Consolas" panose="020B0609020204030204" pitchFamily="49" charset="0"/>
              </a:rPr>
              <a:t>Subjects:</a:t>
            </a:r>
          </a:p>
          <a:p>
            <a:r>
              <a:rPr lang="en-AU" sz="800" dirty="0">
                <a:solidFill>
                  <a:schemeClr val="bg1"/>
                </a:solidFill>
                <a:effectLst/>
                <a:latin typeface="Consolas" panose="020B0609020204030204" pitchFamily="49" charset="0"/>
                <a:cs typeface="Consolas" panose="020B0609020204030204" pitchFamily="49" charset="0"/>
              </a:rPr>
              <a:t>  Kind            Name                      Namespace</a:t>
            </a:r>
          </a:p>
          <a:p>
            <a:r>
              <a:rPr lang="en-AU" sz="800" dirty="0">
                <a:solidFill>
                  <a:schemeClr val="bg1"/>
                </a:solidFill>
                <a:effectLst/>
                <a:latin typeface="Consolas" panose="020B0609020204030204" pitchFamily="49" charset="0"/>
                <a:cs typeface="Consolas" panose="020B0609020204030204" pitchFamily="49" charset="0"/>
              </a:rPr>
              <a:t>  ----            ----                      ---------</a:t>
            </a:r>
          </a:p>
          <a:p>
            <a:r>
              <a:rPr lang="en-AU" sz="800" dirty="0">
                <a:solidFill>
                  <a:schemeClr val="bg1"/>
                </a:solidFill>
                <a:effectLst/>
                <a:latin typeface="Consolas" panose="020B0609020204030204" pitchFamily="49" charset="0"/>
                <a:cs typeface="Consolas" panose="020B0609020204030204" pitchFamily="49" charset="0"/>
              </a:rPr>
              <a:t>  </a:t>
            </a:r>
            <a:r>
              <a:rPr lang="en-AU" sz="800" dirty="0" err="1">
                <a:solidFill>
                  <a:schemeClr val="bg1"/>
                </a:solidFill>
                <a:effectLst/>
                <a:latin typeface="Consolas" panose="020B0609020204030204" pitchFamily="49" charset="0"/>
                <a:cs typeface="Consolas" panose="020B0609020204030204" pitchFamily="49" charset="0"/>
              </a:rPr>
              <a:t>ServiceAccount</a:t>
            </a:r>
            <a:r>
              <a:rPr lang="en-AU" sz="800" dirty="0">
                <a:solidFill>
                  <a:schemeClr val="bg1"/>
                </a:solidFill>
                <a:effectLst/>
                <a:latin typeface="Consolas" panose="020B0609020204030204" pitchFamily="49" charset="0"/>
                <a:cs typeface="Consolas" panose="020B0609020204030204" pitchFamily="49" charset="0"/>
              </a:rPr>
              <a:t>  persistent-volume-binder  </a:t>
            </a:r>
            <a:r>
              <a:rPr lang="en-AU" sz="800" dirty="0" err="1">
                <a:solidFill>
                  <a:schemeClr val="bg1"/>
                </a:solidFill>
                <a:effectLst/>
                <a:latin typeface="Consolas" panose="020B0609020204030204" pitchFamily="49" charset="0"/>
                <a:cs typeface="Consolas" panose="020B0609020204030204" pitchFamily="49" charset="0"/>
              </a:rPr>
              <a:t>kube</a:t>
            </a:r>
            <a:r>
              <a:rPr lang="en-AU" sz="800" dirty="0">
                <a:solidFill>
                  <a:schemeClr val="bg1"/>
                </a:solidFill>
                <a:effectLst/>
                <a:latin typeface="Consolas" panose="020B0609020204030204" pitchFamily="49" charset="0"/>
                <a:cs typeface="Consolas" panose="020B0609020204030204" pitchFamily="49" charset="0"/>
              </a:rPr>
              <a:t>-system</a:t>
            </a:r>
          </a:p>
        </p:txBody>
      </p:sp>
      <p:sp>
        <p:nvSpPr>
          <p:cNvPr id="2" name="Rounded Rectangle 1">
            <a:extLst>
              <a:ext uri="{FF2B5EF4-FFF2-40B4-BE49-F238E27FC236}">
                <a16:creationId xmlns:a16="http://schemas.microsoft.com/office/drawing/2014/main" id="{41203F2F-37DC-6A77-7B97-98D591DE2F32}"/>
              </a:ext>
            </a:extLst>
          </p:cNvPr>
          <p:cNvSpPr/>
          <p:nvPr/>
        </p:nvSpPr>
        <p:spPr>
          <a:xfrm>
            <a:off x="3203234" y="1982627"/>
            <a:ext cx="6230938" cy="2679020"/>
          </a:xfrm>
          <a:prstGeom prst="roundRect">
            <a:avLst>
              <a:gd name="adj" fmla="val 322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800" dirty="0" err="1">
                <a:solidFill>
                  <a:srgbClr val="FF0000"/>
                </a:solidFill>
                <a:effectLst/>
                <a:latin typeface="Consolas" panose="020B0609020204030204" pitchFamily="49" charset="0"/>
                <a:cs typeface="Consolas" panose="020B0609020204030204" pitchFamily="49" charset="0"/>
              </a:rPr>
              <a:t>ebs</a:t>
            </a:r>
            <a:r>
              <a:rPr lang="en-AU" sz="800" dirty="0">
                <a:solidFill>
                  <a:srgbClr val="FF0000"/>
                </a:solidFill>
                <a:effectLst/>
                <a:latin typeface="Consolas" panose="020B0609020204030204" pitchFamily="49" charset="0"/>
                <a:cs typeface="Consolas" panose="020B0609020204030204" pitchFamily="49" charset="0"/>
              </a:rPr>
              <a:t> % </a:t>
            </a:r>
            <a:r>
              <a:rPr lang="en-AU" sz="800" dirty="0" err="1">
                <a:solidFill>
                  <a:srgbClr val="FF0000"/>
                </a:solidFill>
                <a:effectLst/>
                <a:latin typeface="Consolas" panose="020B0609020204030204" pitchFamily="49" charset="0"/>
                <a:cs typeface="Consolas" panose="020B0609020204030204" pitchFamily="49" charset="0"/>
              </a:rPr>
              <a:t>kubectl</a:t>
            </a:r>
            <a:r>
              <a:rPr lang="en-AU" sz="800" dirty="0">
                <a:solidFill>
                  <a:srgbClr val="FF0000"/>
                </a:solidFill>
                <a:effectLst/>
                <a:latin typeface="Consolas" panose="020B0609020204030204" pitchFamily="49" charset="0"/>
                <a:cs typeface="Consolas" panose="020B0609020204030204" pitchFamily="49" charset="0"/>
              </a:rPr>
              <a:t> –n </a:t>
            </a:r>
            <a:r>
              <a:rPr lang="en-AU" sz="800" dirty="0" err="1">
                <a:solidFill>
                  <a:srgbClr val="FF0000"/>
                </a:solidFill>
                <a:effectLst/>
                <a:latin typeface="Consolas" panose="020B0609020204030204" pitchFamily="49" charset="0"/>
                <a:cs typeface="Consolas" panose="020B0609020204030204" pitchFamily="49" charset="0"/>
              </a:rPr>
              <a:t>kube</a:t>
            </a:r>
            <a:r>
              <a:rPr lang="en-AU" sz="800" dirty="0">
                <a:solidFill>
                  <a:srgbClr val="FF0000"/>
                </a:solidFill>
                <a:effectLst/>
                <a:latin typeface="Consolas" panose="020B0609020204030204" pitchFamily="49" charset="0"/>
                <a:cs typeface="Consolas" panose="020B0609020204030204" pitchFamily="49" charset="0"/>
              </a:rPr>
              <a:t>-system describe </a:t>
            </a:r>
            <a:r>
              <a:rPr lang="en-AU" sz="800" dirty="0" err="1">
                <a:solidFill>
                  <a:srgbClr val="FF0000"/>
                </a:solidFill>
                <a:effectLst/>
                <a:latin typeface="Consolas" panose="020B0609020204030204" pitchFamily="49" charset="0"/>
                <a:cs typeface="Consolas" panose="020B0609020204030204" pitchFamily="49" charset="0"/>
              </a:rPr>
              <a:t>clusterrole</a:t>
            </a:r>
            <a:r>
              <a:rPr lang="en-AU" sz="800" dirty="0">
                <a:solidFill>
                  <a:srgbClr val="FF0000"/>
                </a:solidFill>
                <a:effectLst/>
                <a:latin typeface="Consolas" panose="020B0609020204030204" pitchFamily="49" charset="0"/>
                <a:cs typeface="Consolas" panose="020B0609020204030204" pitchFamily="49" charset="0"/>
              </a:rPr>
              <a:t>  </a:t>
            </a:r>
            <a:r>
              <a:rPr lang="en-AU" sz="800" dirty="0" err="1">
                <a:solidFill>
                  <a:srgbClr val="FF0000"/>
                </a:solidFill>
                <a:effectLst/>
                <a:latin typeface="Consolas" panose="020B0609020204030204" pitchFamily="49" charset="0"/>
                <a:cs typeface="Consolas" panose="020B0609020204030204" pitchFamily="49" charset="0"/>
              </a:rPr>
              <a:t>system:controller:persistent-volume-binder</a:t>
            </a:r>
            <a:r>
              <a:rPr lang="en-AU" sz="800" dirty="0">
                <a:solidFill>
                  <a:srgbClr val="FF0000"/>
                </a:solidFill>
                <a:effectLst/>
                <a:latin typeface="Consolas" panose="020B0609020204030204" pitchFamily="49" charset="0"/>
                <a:cs typeface="Consolas" panose="020B0609020204030204" pitchFamily="49" charset="0"/>
              </a:rPr>
              <a:t> </a:t>
            </a:r>
          </a:p>
          <a:p>
            <a:r>
              <a:rPr lang="en-AU" sz="800" dirty="0">
                <a:solidFill>
                  <a:schemeClr val="bg1"/>
                </a:solidFill>
                <a:effectLst/>
                <a:latin typeface="Consolas" panose="020B0609020204030204" pitchFamily="49" charset="0"/>
                <a:cs typeface="Consolas" panose="020B0609020204030204" pitchFamily="49" charset="0"/>
              </a:rPr>
              <a:t>Name:         </a:t>
            </a:r>
            <a:r>
              <a:rPr lang="en-AU" sz="800" dirty="0" err="1">
                <a:solidFill>
                  <a:schemeClr val="bg1"/>
                </a:solidFill>
                <a:effectLst/>
                <a:latin typeface="Consolas" panose="020B0609020204030204" pitchFamily="49" charset="0"/>
                <a:cs typeface="Consolas" panose="020B0609020204030204" pitchFamily="49" charset="0"/>
              </a:rPr>
              <a:t>system:controller:persistent-volume-binder</a:t>
            </a:r>
            <a:endParaRPr lang="en-AU" sz="800" dirty="0">
              <a:solidFill>
                <a:schemeClr val="bg1"/>
              </a:solidFill>
              <a:effectLst/>
              <a:latin typeface="Consolas" panose="020B0609020204030204" pitchFamily="49" charset="0"/>
              <a:cs typeface="Consolas" panose="020B0609020204030204" pitchFamily="49" charset="0"/>
            </a:endParaRPr>
          </a:p>
          <a:p>
            <a:r>
              <a:rPr lang="en-AU" sz="800" dirty="0">
                <a:solidFill>
                  <a:schemeClr val="bg1"/>
                </a:solidFill>
                <a:effectLst/>
                <a:latin typeface="Consolas" panose="020B0609020204030204" pitchFamily="49" charset="0"/>
                <a:cs typeface="Consolas" panose="020B0609020204030204" pitchFamily="49" charset="0"/>
              </a:rPr>
              <a:t>Labels:       </a:t>
            </a:r>
            <a:r>
              <a:rPr lang="en-AU" sz="800" dirty="0" err="1">
                <a:solidFill>
                  <a:schemeClr val="bg1"/>
                </a:solidFill>
                <a:effectLst/>
                <a:latin typeface="Consolas" panose="020B0609020204030204" pitchFamily="49" charset="0"/>
                <a:cs typeface="Consolas" panose="020B0609020204030204" pitchFamily="49" charset="0"/>
              </a:rPr>
              <a:t>kubernetes.io</a:t>
            </a:r>
            <a:r>
              <a:rPr lang="en-AU" sz="800" dirty="0">
                <a:solidFill>
                  <a:schemeClr val="bg1"/>
                </a:solidFill>
                <a:effectLst/>
                <a:latin typeface="Consolas" panose="020B0609020204030204" pitchFamily="49" charset="0"/>
                <a:cs typeface="Consolas" panose="020B0609020204030204" pitchFamily="49" charset="0"/>
              </a:rPr>
              <a:t>/bootstrapping=</a:t>
            </a:r>
            <a:r>
              <a:rPr lang="en-AU" sz="800" dirty="0" err="1">
                <a:solidFill>
                  <a:schemeClr val="bg1"/>
                </a:solidFill>
                <a:effectLst/>
                <a:latin typeface="Consolas" panose="020B0609020204030204" pitchFamily="49" charset="0"/>
                <a:cs typeface="Consolas" panose="020B0609020204030204" pitchFamily="49" charset="0"/>
              </a:rPr>
              <a:t>rbac</a:t>
            </a:r>
            <a:r>
              <a:rPr lang="en-AU" sz="800" dirty="0">
                <a:solidFill>
                  <a:schemeClr val="bg1"/>
                </a:solidFill>
                <a:effectLst/>
                <a:latin typeface="Consolas" panose="020B0609020204030204" pitchFamily="49" charset="0"/>
                <a:cs typeface="Consolas" panose="020B0609020204030204" pitchFamily="49" charset="0"/>
              </a:rPr>
              <a:t>-defaults</a:t>
            </a:r>
          </a:p>
          <a:p>
            <a:r>
              <a:rPr lang="en-AU" sz="800" dirty="0">
                <a:solidFill>
                  <a:schemeClr val="bg1"/>
                </a:solidFill>
                <a:effectLst/>
                <a:latin typeface="Consolas" panose="020B0609020204030204" pitchFamily="49" charset="0"/>
                <a:cs typeface="Consolas" panose="020B0609020204030204" pitchFamily="49" charset="0"/>
              </a:rPr>
              <a:t>Annotations:  </a:t>
            </a:r>
            <a:r>
              <a:rPr lang="en-AU" sz="800" dirty="0" err="1">
                <a:solidFill>
                  <a:schemeClr val="bg1"/>
                </a:solidFill>
                <a:effectLst/>
                <a:latin typeface="Consolas" panose="020B0609020204030204" pitchFamily="49" charset="0"/>
                <a:cs typeface="Consolas" panose="020B0609020204030204" pitchFamily="49" charset="0"/>
              </a:rPr>
              <a:t>rbac.authorization.kubernetes.io</a:t>
            </a:r>
            <a:r>
              <a:rPr lang="en-AU" sz="800" dirty="0">
                <a:solidFill>
                  <a:schemeClr val="bg1"/>
                </a:solidFill>
                <a:effectLst/>
                <a:latin typeface="Consolas" panose="020B0609020204030204" pitchFamily="49" charset="0"/>
                <a:cs typeface="Consolas" panose="020B0609020204030204" pitchFamily="49" charset="0"/>
              </a:rPr>
              <a:t>/</a:t>
            </a:r>
            <a:r>
              <a:rPr lang="en-AU" sz="800" dirty="0" err="1">
                <a:solidFill>
                  <a:schemeClr val="bg1"/>
                </a:solidFill>
                <a:effectLst/>
                <a:latin typeface="Consolas" panose="020B0609020204030204" pitchFamily="49" charset="0"/>
                <a:cs typeface="Consolas" panose="020B0609020204030204" pitchFamily="49" charset="0"/>
              </a:rPr>
              <a:t>autoupdate</a:t>
            </a:r>
            <a:r>
              <a:rPr lang="en-AU" sz="800" dirty="0">
                <a:solidFill>
                  <a:schemeClr val="bg1"/>
                </a:solidFill>
                <a:effectLst/>
                <a:latin typeface="Consolas" panose="020B0609020204030204" pitchFamily="49" charset="0"/>
                <a:cs typeface="Consolas" panose="020B0609020204030204" pitchFamily="49" charset="0"/>
              </a:rPr>
              <a:t>: true</a:t>
            </a:r>
          </a:p>
          <a:p>
            <a:r>
              <a:rPr lang="en-AU" sz="800" dirty="0" err="1">
                <a:solidFill>
                  <a:schemeClr val="bg1"/>
                </a:solidFill>
                <a:effectLst/>
                <a:latin typeface="Consolas" panose="020B0609020204030204" pitchFamily="49" charset="0"/>
                <a:cs typeface="Consolas" panose="020B0609020204030204" pitchFamily="49" charset="0"/>
              </a:rPr>
              <a:t>PolicyRule</a:t>
            </a:r>
            <a:r>
              <a:rPr lang="en-AU" sz="800" dirty="0">
                <a:solidFill>
                  <a:schemeClr val="bg1"/>
                </a:solidFill>
                <a:effectLst/>
                <a:latin typeface="Consolas" panose="020B0609020204030204" pitchFamily="49" charset="0"/>
                <a:cs typeface="Consolas" panose="020B0609020204030204" pitchFamily="49" charset="0"/>
              </a:rPr>
              <a:t>:</a:t>
            </a:r>
          </a:p>
          <a:p>
            <a:r>
              <a:rPr lang="en-AU" sz="800" dirty="0">
                <a:solidFill>
                  <a:schemeClr val="bg1"/>
                </a:solidFill>
                <a:effectLst/>
                <a:latin typeface="Consolas" panose="020B0609020204030204" pitchFamily="49" charset="0"/>
                <a:cs typeface="Consolas" panose="020B0609020204030204" pitchFamily="49" charset="0"/>
              </a:rPr>
              <a:t>  Resources                      Non-Resource URLs  Resource Names  Verbs</a:t>
            </a:r>
          </a:p>
          <a:p>
            <a:r>
              <a:rPr lang="en-AU" sz="800" dirty="0">
                <a:solidFill>
                  <a:schemeClr val="bg1"/>
                </a:solidFill>
                <a:effectLst/>
                <a:latin typeface="Consolas" panose="020B0609020204030204" pitchFamily="49" charset="0"/>
                <a:cs typeface="Consolas" panose="020B0609020204030204" pitchFamily="49" charset="0"/>
              </a:rPr>
              <a:t>  ---------                      -----------------  --------------  -----</a:t>
            </a:r>
          </a:p>
          <a:p>
            <a:r>
              <a:rPr lang="en-AU" sz="800" dirty="0">
                <a:solidFill>
                  <a:schemeClr val="bg1"/>
                </a:solidFill>
                <a:effectLst/>
                <a:latin typeface="Consolas" panose="020B0609020204030204" pitchFamily="49" charset="0"/>
                <a:cs typeface="Consolas" panose="020B0609020204030204" pitchFamily="49" charset="0"/>
              </a:rPr>
              <a:t>  </a:t>
            </a:r>
            <a:r>
              <a:rPr lang="en-AU" sz="800" dirty="0" err="1">
                <a:solidFill>
                  <a:schemeClr val="bg1"/>
                </a:solidFill>
                <a:effectLst/>
                <a:latin typeface="Consolas" panose="020B0609020204030204" pitchFamily="49" charset="0"/>
                <a:cs typeface="Consolas" panose="020B0609020204030204" pitchFamily="49" charset="0"/>
              </a:rPr>
              <a:t>persistentvolumes</a:t>
            </a:r>
            <a:r>
              <a:rPr lang="en-AU" sz="800" dirty="0">
                <a:solidFill>
                  <a:schemeClr val="bg1"/>
                </a:solidFill>
                <a:effectLst/>
                <a:latin typeface="Consolas" panose="020B0609020204030204" pitchFamily="49" charset="0"/>
                <a:cs typeface="Consolas" panose="020B0609020204030204" pitchFamily="49" charset="0"/>
              </a:rPr>
              <a:t>              []                 []              [create delete get list update </a:t>
            </a:r>
            <a:r>
              <a:rPr lang="en-AU" sz="800" dirty="0">
                <a:solidFill>
                  <a:schemeClr val="accent2">
                    <a:lumMod val="75000"/>
                  </a:schemeClr>
                </a:solidFill>
                <a:effectLst/>
                <a:latin typeface="Consolas" panose="020B0609020204030204" pitchFamily="49" charset="0"/>
                <a:cs typeface="Consolas" panose="020B0609020204030204" pitchFamily="49" charset="0"/>
              </a:rPr>
              <a:t>watch</a:t>
            </a:r>
            <a:r>
              <a:rPr lang="en-AU" sz="800" dirty="0">
                <a:solidFill>
                  <a:schemeClr val="bg1"/>
                </a:solidFill>
                <a:effectLst/>
                <a:latin typeface="Consolas" panose="020B0609020204030204" pitchFamily="49" charset="0"/>
                <a:cs typeface="Consolas" panose="020B0609020204030204" pitchFamily="49" charset="0"/>
              </a:rPr>
              <a:t>]</a:t>
            </a:r>
          </a:p>
          <a:p>
            <a:r>
              <a:rPr lang="en-AU" sz="800" dirty="0">
                <a:solidFill>
                  <a:schemeClr val="bg1"/>
                </a:solidFill>
                <a:effectLst/>
                <a:latin typeface="Consolas" panose="020B0609020204030204" pitchFamily="49" charset="0"/>
                <a:cs typeface="Consolas" panose="020B0609020204030204" pitchFamily="49" charset="0"/>
              </a:rPr>
              <a:t>  pods                           []                 []              [create delete get list </a:t>
            </a:r>
            <a:r>
              <a:rPr lang="en-AU" sz="800" dirty="0">
                <a:solidFill>
                  <a:schemeClr val="accent2">
                    <a:lumMod val="75000"/>
                  </a:schemeClr>
                </a:solidFill>
                <a:effectLst/>
                <a:latin typeface="Consolas" panose="020B0609020204030204" pitchFamily="49" charset="0"/>
                <a:cs typeface="Consolas" panose="020B0609020204030204" pitchFamily="49" charset="0"/>
              </a:rPr>
              <a:t>watch</a:t>
            </a:r>
            <a:r>
              <a:rPr lang="en-AU" sz="800" dirty="0">
                <a:solidFill>
                  <a:schemeClr val="bg1"/>
                </a:solidFill>
                <a:effectLst/>
                <a:latin typeface="Consolas" panose="020B0609020204030204" pitchFamily="49" charset="0"/>
                <a:cs typeface="Consolas" panose="020B0609020204030204" pitchFamily="49" charset="0"/>
              </a:rPr>
              <a:t>]</a:t>
            </a:r>
          </a:p>
          <a:p>
            <a:r>
              <a:rPr lang="en-AU" sz="800" dirty="0">
                <a:solidFill>
                  <a:schemeClr val="bg1"/>
                </a:solidFill>
                <a:effectLst/>
                <a:latin typeface="Consolas" panose="020B0609020204030204" pitchFamily="49" charset="0"/>
                <a:cs typeface="Consolas" panose="020B0609020204030204" pitchFamily="49" charset="0"/>
              </a:rPr>
              <a:t>  endpoints                      []                 []              [create delete get update]</a:t>
            </a:r>
          </a:p>
          <a:p>
            <a:r>
              <a:rPr lang="en-AU" sz="800" dirty="0">
                <a:solidFill>
                  <a:schemeClr val="bg1"/>
                </a:solidFill>
                <a:effectLst/>
                <a:latin typeface="Consolas" panose="020B0609020204030204" pitchFamily="49" charset="0"/>
                <a:cs typeface="Consolas" panose="020B0609020204030204" pitchFamily="49" charset="0"/>
              </a:rPr>
              <a:t>  services                       []                 []              [create delete get]</a:t>
            </a:r>
          </a:p>
          <a:p>
            <a:r>
              <a:rPr lang="en-AU" sz="800" dirty="0">
                <a:solidFill>
                  <a:schemeClr val="bg1"/>
                </a:solidFill>
                <a:effectLst/>
                <a:latin typeface="Consolas" panose="020B0609020204030204" pitchFamily="49" charset="0"/>
                <a:cs typeface="Consolas" panose="020B0609020204030204" pitchFamily="49" charset="0"/>
              </a:rPr>
              <a:t>  events.events.k8s.io           []                 []              [create patch update]</a:t>
            </a:r>
          </a:p>
          <a:p>
            <a:r>
              <a:rPr lang="en-AU" sz="800" dirty="0">
                <a:solidFill>
                  <a:schemeClr val="bg1"/>
                </a:solidFill>
                <a:effectLst/>
                <a:latin typeface="Consolas" panose="020B0609020204030204" pitchFamily="49" charset="0"/>
                <a:cs typeface="Consolas" panose="020B0609020204030204" pitchFamily="49" charset="0"/>
              </a:rPr>
              <a:t>  </a:t>
            </a:r>
            <a:r>
              <a:rPr lang="en-AU" sz="800" dirty="0" err="1">
                <a:solidFill>
                  <a:schemeClr val="bg1"/>
                </a:solidFill>
                <a:effectLst/>
                <a:latin typeface="Consolas" panose="020B0609020204030204" pitchFamily="49" charset="0"/>
                <a:cs typeface="Consolas" panose="020B0609020204030204" pitchFamily="49" charset="0"/>
              </a:rPr>
              <a:t>persistentvolumeclaims</a:t>
            </a:r>
            <a:r>
              <a:rPr lang="en-AU" sz="800" dirty="0">
                <a:solidFill>
                  <a:schemeClr val="bg1"/>
                </a:solidFill>
                <a:effectLst/>
                <a:latin typeface="Consolas" panose="020B0609020204030204" pitchFamily="49" charset="0"/>
                <a:cs typeface="Consolas" panose="020B0609020204030204" pitchFamily="49" charset="0"/>
              </a:rPr>
              <a:t>         []                 []              [get list update </a:t>
            </a:r>
            <a:r>
              <a:rPr lang="en-AU" sz="800" dirty="0">
                <a:solidFill>
                  <a:schemeClr val="accent2">
                    <a:lumMod val="75000"/>
                  </a:schemeClr>
                </a:solidFill>
                <a:effectLst/>
                <a:latin typeface="Consolas" panose="020B0609020204030204" pitchFamily="49" charset="0"/>
                <a:cs typeface="Consolas" panose="020B0609020204030204" pitchFamily="49" charset="0"/>
              </a:rPr>
              <a:t>watch</a:t>
            </a:r>
            <a:r>
              <a:rPr lang="en-AU" sz="800" dirty="0">
                <a:solidFill>
                  <a:schemeClr val="bg1"/>
                </a:solidFill>
                <a:effectLst/>
                <a:latin typeface="Consolas" panose="020B0609020204030204" pitchFamily="49" charset="0"/>
                <a:cs typeface="Consolas" panose="020B0609020204030204" pitchFamily="49" charset="0"/>
              </a:rPr>
              <a:t>]</a:t>
            </a:r>
          </a:p>
          <a:p>
            <a:r>
              <a:rPr lang="en-AU" sz="800" dirty="0">
                <a:solidFill>
                  <a:schemeClr val="bg1"/>
                </a:solidFill>
                <a:effectLst/>
                <a:latin typeface="Consolas" panose="020B0609020204030204" pitchFamily="49" charset="0"/>
                <a:cs typeface="Consolas" panose="020B0609020204030204" pitchFamily="49" charset="0"/>
              </a:rPr>
              <a:t>  storageclasses.storage.k8s.io  []                 []              [get list </a:t>
            </a:r>
            <a:r>
              <a:rPr lang="en-AU" sz="800" dirty="0">
                <a:solidFill>
                  <a:schemeClr val="accent2">
                    <a:lumMod val="75000"/>
                  </a:schemeClr>
                </a:solidFill>
                <a:effectLst/>
                <a:latin typeface="Consolas" panose="020B0609020204030204" pitchFamily="49" charset="0"/>
                <a:cs typeface="Consolas" panose="020B0609020204030204" pitchFamily="49" charset="0"/>
              </a:rPr>
              <a:t>watch</a:t>
            </a:r>
            <a:r>
              <a:rPr lang="en-AU" sz="800" dirty="0">
                <a:solidFill>
                  <a:schemeClr val="bg1"/>
                </a:solidFill>
                <a:effectLst/>
                <a:latin typeface="Consolas" panose="020B0609020204030204" pitchFamily="49" charset="0"/>
                <a:cs typeface="Consolas" panose="020B0609020204030204" pitchFamily="49" charset="0"/>
              </a:rPr>
              <a:t>]</a:t>
            </a:r>
          </a:p>
          <a:p>
            <a:r>
              <a:rPr lang="en-AU" sz="800" dirty="0">
                <a:solidFill>
                  <a:schemeClr val="bg1"/>
                </a:solidFill>
                <a:effectLst/>
                <a:latin typeface="Consolas" panose="020B0609020204030204" pitchFamily="49" charset="0"/>
                <a:cs typeface="Consolas" panose="020B0609020204030204" pitchFamily="49" charset="0"/>
              </a:rPr>
              <a:t>  nodes                          []                 []              [get list]</a:t>
            </a:r>
          </a:p>
          <a:p>
            <a:r>
              <a:rPr lang="en-AU" sz="800" dirty="0">
                <a:solidFill>
                  <a:schemeClr val="bg1"/>
                </a:solidFill>
                <a:effectLst/>
                <a:latin typeface="Consolas" panose="020B0609020204030204" pitchFamily="49" charset="0"/>
                <a:cs typeface="Consolas" panose="020B0609020204030204" pitchFamily="49" charset="0"/>
              </a:rPr>
              <a:t>  secrets                        []                 []              [get]</a:t>
            </a:r>
          </a:p>
          <a:p>
            <a:r>
              <a:rPr lang="en-AU" sz="800" dirty="0">
                <a:solidFill>
                  <a:schemeClr val="bg1"/>
                </a:solidFill>
                <a:effectLst/>
                <a:latin typeface="Consolas" panose="020B0609020204030204" pitchFamily="49" charset="0"/>
                <a:cs typeface="Consolas" panose="020B0609020204030204" pitchFamily="49" charset="0"/>
              </a:rPr>
              <a:t>  </a:t>
            </a:r>
            <a:r>
              <a:rPr lang="en-AU" sz="800" dirty="0" err="1">
                <a:solidFill>
                  <a:schemeClr val="bg1"/>
                </a:solidFill>
                <a:effectLst/>
                <a:latin typeface="Consolas" panose="020B0609020204030204" pitchFamily="49" charset="0"/>
                <a:cs typeface="Consolas" panose="020B0609020204030204" pitchFamily="49" charset="0"/>
              </a:rPr>
              <a:t>persistentvolumeclaims</a:t>
            </a:r>
            <a:r>
              <a:rPr lang="en-AU" sz="800" dirty="0">
                <a:solidFill>
                  <a:schemeClr val="bg1"/>
                </a:solidFill>
                <a:effectLst/>
                <a:latin typeface="Consolas" panose="020B0609020204030204" pitchFamily="49" charset="0"/>
                <a:cs typeface="Consolas" panose="020B0609020204030204" pitchFamily="49" charset="0"/>
              </a:rPr>
              <a:t>/status  []                 []              [update]</a:t>
            </a:r>
          </a:p>
          <a:p>
            <a:r>
              <a:rPr lang="en-AU" sz="800" dirty="0">
                <a:solidFill>
                  <a:schemeClr val="bg1"/>
                </a:solidFill>
                <a:effectLst/>
                <a:latin typeface="Consolas" panose="020B0609020204030204" pitchFamily="49" charset="0"/>
                <a:cs typeface="Consolas" panose="020B0609020204030204" pitchFamily="49" charset="0"/>
              </a:rPr>
              <a:t>  </a:t>
            </a:r>
            <a:r>
              <a:rPr lang="en-AU" sz="800" dirty="0" err="1">
                <a:solidFill>
                  <a:schemeClr val="bg1"/>
                </a:solidFill>
                <a:effectLst/>
                <a:latin typeface="Consolas" panose="020B0609020204030204" pitchFamily="49" charset="0"/>
                <a:cs typeface="Consolas" panose="020B0609020204030204" pitchFamily="49" charset="0"/>
              </a:rPr>
              <a:t>persistentvolumes</a:t>
            </a:r>
            <a:r>
              <a:rPr lang="en-AU" sz="800" dirty="0">
                <a:solidFill>
                  <a:schemeClr val="bg1"/>
                </a:solidFill>
                <a:effectLst/>
                <a:latin typeface="Consolas" panose="020B0609020204030204" pitchFamily="49" charset="0"/>
                <a:cs typeface="Consolas" panose="020B0609020204030204" pitchFamily="49" charset="0"/>
              </a:rPr>
              <a:t>/status       []                 []              [update]</a:t>
            </a:r>
          </a:p>
          <a:p>
            <a:r>
              <a:rPr lang="en-AU" sz="800" dirty="0">
                <a:solidFill>
                  <a:schemeClr val="bg1"/>
                </a:solidFill>
                <a:effectLst/>
                <a:latin typeface="Consolas" panose="020B0609020204030204" pitchFamily="49" charset="0"/>
                <a:cs typeface="Consolas" panose="020B0609020204030204" pitchFamily="49" charset="0"/>
              </a:rPr>
              <a:t>  events                         []                 []              [</a:t>
            </a:r>
            <a:r>
              <a:rPr lang="en-AU" sz="800" dirty="0">
                <a:solidFill>
                  <a:schemeClr val="accent2">
                    <a:lumMod val="75000"/>
                  </a:schemeClr>
                </a:solidFill>
                <a:effectLst/>
                <a:latin typeface="Consolas" panose="020B0609020204030204" pitchFamily="49" charset="0"/>
                <a:cs typeface="Consolas" panose="020B0609020204030204" pitchFamily="49" charset="0"/>
              </a:rPr>
              <a:t>watch</a:t>
            </a:r>
            <a:r>
              <a:rPr lang="en-AU" sz="800" dirty="0">
                <a:solidFill>
                  <a:schemeClr val="bg1"/>
                </a:solidFill>
                <a:effectLst/>
                <a:latin typeface="Consolas" panose="020B0609020204030204" pitchFamily="49" charset="0"/>
                <a:cs typeface="Consolas" panose="020B0609020204030204" pitchFamily="49" charset="0"/>
              </a:rPr>
              <a:t> create patch update]</a:t>
            </a:r>
          </a:p>
          <a:p>
            <a:r>
              <a:rPr lang="en-AU" sz="800" dirty="0" err="1">
                <a:solidFill>
                  <a:schemeClr val="bg1"/>
                </a:solidFill>
                <a:effectLst/>
                <a:latin typeface="Consolas" panose="020B0609020204030204" pitchFamily="49" charset="0"/>
                <a:cs typeface="Consolas" panose="020B0609020204030204" pitchFamily="49" charset="0"/>
              </a:rPr>
              <a:t>ebs</a:t>
            </a:r>
            <a:r>
              <a:rPr lang="en-AU" sz="800" dirty="0">
                <a:solidFill>
                  <a:schemeClr val="bg1"/>
                </a:solidFill>
                <a:effectLst/>
                <a:latin typeface="Consolas" panose="020B0609020204030204" pitchFamily="49" charset="0"/>
                <a:cs typeface="Consolas" panose="020B0609020204030204" pitchFamily="49" charset="0"/>
              </a:rPr>
              <a:t> % </a:t>
            </a:r>
          </a:p>
        </p:txBody>
      </p:sp>
      <p:sp>
        <p:nvSpPr>
          <p:cNvPr id="4" name="TextBox 3">
            <a:extLst>
              <a:ext uri="{FF2B5EF4-FFF2-40B4-BE49-F238E27FC236}">
                <a16:creationId xmlns:a16="http://schemas.microsoft.com/office/drawing/2014/main" id="{CEFC9924-0FFB-7C48-09E7-D928BF2EF18C}"/>
              </a:ext>
            </a:extLst>
          </p:cNvPr>
          <p:cNvSpPr txBox="1"/>
          <p:nvPr/>
        </p:nvSpPr>
        <p:spPr>
          <a:xfrm>
            <a:off x="0" y="3059175"/>
            <a:ext cx="184731" cy="338554"/>
          </a:xfrm>
          <a:prstGeom prst="rect">
            <a:avLst/>
          </a:prstGeom>
          <a:noFill/>
        </p:spPr>
        <p:txBody>
          <a:bodyPr wrap="none" rtlCol="0">
            <a:spAutoFit/>
          </a:bodyPr>
          <a:lstStyle/>
          <a:p>
            <a:endParaRPr lang="en-US" sz="800" dirty="0">
              <a:latin typeface="Consolas" panose="020B0609020204030204" pitchFamily="49" charset="0"/>
              <a:cs typeface="Consolas" panose="020B0609020204030204" pitchFamily="49" charset="0"/>
            </a:endParaRPr>
          </a:p>
          <a:p>
            <a:endParaRPr lang="en-US" sz="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32981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Cluster without </a:t>
            </a:r>
            <a:r>
              <a:rPr lang="en-US" sz="2400" b="1" dirty="0" err="1">
                <a:latin typeface="+mj-lt"/>
                <a:ea typeface="Amazon Ember" panose="020B0603020204020204" pitchFamily="34" charset="0"/>
                <a:cs typeface="Amazon Ember" panose="020B0603020204020204" pitchFamily="34" charset="0"/>
              </a:rPr>
              <a:t>ebs</a:t>
            </a:r>
            <a:r>
              <a:rPr lang="en-US" sz="2400" b="1" dirty="0">
                <a:latin typeface="+mj-lt"/>
                <a:ea typeface="Amazon Ember" panose="020B0603020204020204" pitchFamily="34" charset="0"/>
                <a:cs typeface="Amazon Ember" panose="020B0603020204020204" pitchFamily="34" charset="0"/>
              </a:rPr>
              <a:t>-</a:t>
            </a:r>
            <a:r>
              <a:rPr lang="en-US" sz="2400" b="1" dirty="0" err="1">
                <a:latin typeface="+mj-lt"/>
                <a:ea typeface="Amazon Ember" panose="020B0603020204020204" pitchFamily="34" charset="0"/>
                <a:cs typeface="Amazon Ember" panose="020B0603020204020204" pitchFamily="34" charset="0"/>
              </a:rPr>
              <a:t>csi</a:t>
            </a:r>
            <a:r>
              <a:rPr lang="en-US" sz="2400" b="1" dirty="0">
                <a:latin typeface="+mj-lt"/>
                <a:ea typeface="Amazon Ember" panose="020B0603020204020204" pitchFamily="34" charset="0"/>
                <a:cs typeface="Amazon Ember" panose="020B0603020204020204" pitchFamily="34" charset="0"/>
              </a:rPr>
              <a:t>-driver</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162485" y="814049"/>
            <a:ext cx="8667750" cy="38475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sp>
        <p:nvSpPr>
          <p:cNvPr id="2" name="TextBox 1">
            <a:extLst>
              <a:ext uri="{FF2B5EF4-FFF2-40B4-BE49-F238E27FC236}">
                <a16:creationId xmlns:a16="http://schemas.microsoft.com/office/drawing/2014/main" id="{473597D8-42FA-27B0-8314-F824A2DE261D}"/>
              </a:ext>
            </a:extLst>
          </p:cNvPr>
          <p:cNvSpPr txBox="1"/>
          <p:nvPr/>
        </p:nvSpPr>
        <p:spPr>
          <a:xfrm>
            <a:off x="1965375" y="1260520"/>
            <a:ext cx="4698722" cy="1477328"/>
          </a:xfrm>
          <a:prstGeom prst="rect">
            <a:avLst/>
          </a:prstGeom>
          <a:noFill/>
        </p:spPr>
        <p:txBody>
          <a:bodyPr wrap="none" rtlCol="0">
            <a:spAutoFit/>
          </a:bodyPr>
          <a:lstStyle/>
          <a:p>
            <a:r>
              <a:rPr lang="en-US" sz="3600" b="1" dirty="0">
                <a:latin typeface="+mj-lt"/>
                <a:ea typeface="Amazon Ember" panose="020B0603020204020204" pitchFamily="34" charset="0"/>
                <a:cs typeface="Amazon Ember" panose="020B0603020204020204" pitchFamily="34" charset="0"/>
              </a:rPr>
              <a:t>Before </a:t>
            </a:r>
            <a:r>
              <a:rPr lang="en-US" sz="3600" b="1" dirty="0" err="1">
                <a:latin typeface="+mj-lt"/>
                <a:ea typeface="Amazon Ember" panose="020B0603020204020204" pitchFamily="34" charset="0"/>
                <a:cs typeface="Amazon Ember" panose="020B0603020204020204" pitchFamily="34" charset="0"/>
              </a:rPr>
              <a:t>ebs</a:t>
            </a:r>
            <a:r>
              <a:rPr lang="en-US" sz="3600" b="1" dirty="0">
                <a:latin typeface="+mj-lt"/>
                <a:ea typeface="Amazon Ember" panose="020B0603020204020204" pitchFamily="34" charset="0"/>
                <a:cs typeface="Amazon Ember" panose="020B0603020204020204" pitchFamily="34" charset="0"/>
              </a:rPr>
              <a:t>-</a:t>
            </a:r>
            <a:r>
              <a:rPr lang="en-US" sz="3600" b="1" dirty="0" err="1">
                <a:latin typeface="+mj-lt"/>
                <a:ea typeface="Amazon Ember" panose="020B0603020204020204" pitchFamily="34" charset="0"/>
                <a:cs typeface="Amazon Ember" panose="020B0603020204020204" pitchFamily="34" charset="0"/>
              </a:rPr>
              <a:t>csi</a:t>
            </a:r>
            <a:r>
              <a:rPr lang="en-US" sz="3600" b="1" dirty="0">
                <a:latin typeface="+mj-lt"/>
                <a:ea typeface="Amazon Ember" panose="020B0603020204020204" pitchFamily="34" charset="0"/>
                <a:cs typeface="Amazon Ember" panose="020B0603020204020204" pitchFamily="34" charset="0"/>
              </a:rPr>
              <a:t>-driver</a:t>
            </a:r>
          </a:p>
          <a:p>
            <a:endParaRPr lang="en-US" sz="3600" b="1" dirty="0">
              <a:latin typeface="+mj-lt"/>
              <a:ea typeface="Amazon Ember" panose="020B0603020204020204" pitchFamily="34" charset="0"/>
              <a:cs typeface="Amazon Ember" panose="020B0603020204020204" pitchFamily="34" charset="0"/>
            </a:endParaRPr>
          </a:p>
          <a:p>
            <a:pPr algn="ctr"/>
            <a:r>
              <a:rPr lang="en-US" b="1" dirty="0">
                <a:latin typeface="+mj-lt"/>
                <a:ea typeface="Amazon Ember" panose="020B0603020204020204" pitchFamily="34" charset="0"/>
                <a:cs typeface="Amazon Ember" panose="020B0603020204020204" pitchFamily="34" charset="0"/>
              </a:rPr>
              <a:t>1-NoCSI</a:t>
            </a:r>
            <a:endParaRPr lang="en-US" dirty="0"/>
          </a:p>
        </p:txBody>
      </p:sp>
      <p:sp>
        <p:nvSpPr>
          <p:cNvPr id="3" name="TextBox 2">
            <a:extLst>
              <a:ext uri="{FF2B5EF4-FFF2-40B4-BE49-F238E27FC236}">
                <a16:creationId xmlns:a16="http://schemas.microsoft.com/office/drawing/2014/main" id="{960F986F-CE0A-0D8A-A25D-DC5F5C168575}"/>
              </a:ext>
            </a:extLst>
          </p:cNvPr>
          <p:cNvSpPr txBox="1"/>
          <p:nvPr/>
        </p:nvSpPr>
        <p:spPr>
          <a:xfrm>
            <a:off x="4364545" y="3882980"/>
            <a:ext cx="4616970" cy="707886"/>
          </a:xfrm>
          <a:prstGeom prst="rect">
            <a:avLst/>
          </a:prstGeom>
          <a:noFill/>
        </p:spPr>
        <p:txBody>
          <a:bodyPr wrap="none" rtlCol="0">
            <a:spAutoFit/>
          </a:bodyPr>
          <a:lstStyle/>
          <a:p>
            <a:r>
              <a:rPr lang="en-AU" sz="800" dirty="0">
                <a:effectLst/>
                <a:latin typeface="Consolas" panose="020B0609020204030204" pitchFamily="49" charset="0"/>
                <a:cs typeface="Consolas" panose="020B0609020204030204" pitchFamily="49" charset="0"/>
              </a:rPr>
              <a:t>controllers[</a:t>
            </a:r>
            <a:r>
              <a:rPr lang="en-AU" sz="800" dirty="0">
                <a:solidFill>
                  <a:srgbClr val="DD2200"/>
                </a:solidFill>
                <a:effectLst/>
                <a:latin typeface="Consolas" panose="020B0609020204030204" pitchFamily="49" charset="0"/>
                <a:cs typeface="Consolas" panose="020B0609020204030204" pitchFamily="49" charset="0"/>
              </a:rPr>
              <a:t>"</a:t>
            </a:r>
            <a:r>
              <a:rPr lang="en-AU" sz="800" dirty="0" err="1">
                <a:solidFill>
                  <a:srgbClr val="DD2200"/>
                </a:solidFill>
                <a:effectLst/>
                <a:latin typeface="Consolas" panose="020B0609020204030204" pitchFamily="49" charset="0"/>
                <a:cs typeface="Consolas" panose="020B0609020204030204" pitchFamily="49" charset="0"/>
              </a:rPr>
              <a:t>persistentvolume</a:t>
            </a:r>
            <a:r>
              <a:rPr lang="en-AU" sz="800" dirty="0">
                <a:solidFill>
                  <a:srgbClr val="DD2200"/>
                </a:solidFill>
                <a:effectLst/>
                <a:latin typeface="Consolas" panose="020B0609020204030204" pitchFamily="49" charset="0"/>
                <a:cs typeface="Consolas" panose="020B0609020204030204" pitchFamily="49" charset="0"/>
              </a:rPr>
              <a:t>-binder"</a:t>
            </a:r>
            <a:r>
              <a:rPr lang="en-AU" sz="800" dirty="0">
                <a:effectLst/>
                <a:latin typeface="Consolas" panose="020B0609020204030204" pitchFamily="49" charset="0"/>
                <a:cs typeface="Consolas" panose="020B0609020204030204" pitchFamily="49" charset="0"/>
              </a:rPr>
              <a:t>] = </a:t>
            </a:r>
            <a:r>
              <a:rPr lang="en-AU" sz="800" dirty="0" err="1">
                <a:effectLst/>
                <a:latin typeface="Consolas" panose="020B0609020204030204" pitchFamily="49" charset="0"/>
                <a:cs typeface="Consolas" panose="020B0609020204030204" pitchFamily="49" charset="0"/>
              </a:rPr>
              <a:t>startPersistentVolumeBinderController</a:t>
            </a:r>
            <a:r>
              <a:rPr lang="en-AU" sz="800" dirty="0">
                <a:effectLst/>
                <a:latin typeface="Consolas" panose="020B0609020204030204" pitchFamily="49" charset="0"/>
                <a:cs typeface="Consolas" panose="020B0609020204030204" pitchFamily="49" charset="0"/>
              </a:rPr>
              <a:t> </a:t>
            </a:r>
          </a:p>
          <a:p>
            <a:r>
              <a:rPr lang="en-AU" sz="800" dirty="0">
                <a:effectLst/>
                <a:latin typeface="Consolas" panose="020B0609020204030204" pitchFamily="49" charset="0"/>
                <a:cs typeface="Consolas" panose="020B0609020204030204" pitchFamily="49" charset="0"/>
              </a:rPr>
              <a:t>controllers[</a:t>
            </a:r>
            <a:r>
              <a:rPr lang="en-AU" sz="800" dirty="0">
                <a:solidFill>
                  <a:srgbClr val="DD2200"/>
                </a:solidFill>
                <a:effectLst/>
                <a:latin typeface="Consolas" panose="020B0609020204030204" pitchFamily="49" charset="0"/>
                <a:cs typeface="Consolas" panose="020B0609020204030204" pitchFamily="49" charset="0"/>
              </a:rPr>
              <a:t>"</a:t>
            </a:r>
            <a:r>
              <a:rPr lang="en-AU" sz="800" dirty="0" err="1">
                <a:solidFill>
                  <a:srgbClr val="DD2200"/>
                </a:solidFill>
                <a:effectLst/>
                <a:latin typeface="Consolas" panose="020B0609020204030204" pitchFamily="49" charset="0"/>
                <a:cs typeface="Consolas" panose="020B0609020204030204" pitchFamily="49" charset="0"/>
              </a:rPr>
              <a:t>attachdetach</a:t>
            </a:r>
            <a:r>
              <a:rPr lang="en-AU" sz="800" dirty="0">
                <a:solidFill>
                  <a:srgbClr val="DD2200"/>
                </a:solidFill>
                <a:effectLst/>
                <a:latin typeface="Consolas" panose="020B0609020204030204" pitchFamily="49" charset="0"/>
                <a:cs typeface="Consolas" panose="020B0609020204030204" pitchFamily="49" charset="0"/>
              </a:rPr>
              <a:t>"</a:t>
            </a:r>
            <a:r>
              <a:rPr lang="en-AU" sz="800" dirty="0">
                <a:effectLst/>
                <a:latin typeface="Consolas" panose="020B0609020204030204" pitchFamily="49" charset="0"/>
                <a:cs typeface="Consolas" panose="020B0609020204030204" pitchFamily="49" charset="0"/>
              </a:rPr>
              <a:t>] = </a:t>
            </a:r>
            <a:r>
              <a:rPr lang="en-AU" sz="800" dirty="0" err="1">
                <a:effectLst/>
                <a:latin typeface="Consolas" panose="020B0609020204030204" pitchFamily="49" charset="0"/>
                <a:cs typeface="Consolas" panose="020B0609020204030204" pitchFamily="49" charset="0"/>
              </a:rPr>
              <a:t>startAttachDetachController</a:t>
            </a:r>
            <a:r>
              <a:rPr lang="en-AU" sz="800" dirty="0">
                <a:effectLst/>
                <a:latin typeface="Consolas" panose="020B0609020204030204" pitchFamily="49" charset="0"/>
                <a:cs typeface="Consolas" panose="020B0609020204030204" pitchFamily="49" charset="0"/>
              </a:rPr>
              <a:t> </a:t>
            </a:r>
          </a:p>
          <a:p>
            <a:r>
              <a:rPr lang="en-AU" sz="800" dirty="0">
                <a:effectLst/>
                <a:latin typeface="Consolas" panose="020B0609020204030204" pitchFamily="49" charset="0"/>
                <a:cs typeface="Consolas" panose="020B0609020204030204" pitchFamily="49" charset="0"/>
              </a:rPr>
              <a:t>controllers[</a:t>
            </a:r>
            <a:r>
              <a:rPr lang="en-AU" sz="800" dirty="0">
                <a:solidFill>
                  <a:srgbClr val="DD2200"/>
                </a:solidFill>
                <a:effectLst/>
                <a:latin typeface="Consolas" panose="020B0609020204030204" pitchFamily="49" charset="0"/>
                <a:cs typeface="Consolas" panose="020B0609020204030204" pitchFamily="49" charset="0"/>
              </a:rPr>
              <a:t>"</a:t>
            </a:r>
            <a:r>
              <a:rPr lang="en-AU" sz="800" dirty="0" err="1">
                <a:solidFill>
                  <a:srgbClr val="DD2200"/>
                </a:solidFill>
                <a:effectLst/>
                <a:latin typeface="Consolas" panose="020B0609020204030204" pitchFamily="49" charset="0"/>
                <a:cs typeface="Consolas" panose="020B0609020204030204" pitchFamily="49" charset="0"/>
              </a:rPr>
              <a:t>persistentvolume</a:t>
            </a:r>
            <a:r>
              <a:rPr lang="en-AU" sz="800" dirty="0">
                <a:solidFill>
                  <a:srgbClr val="DD2200"/>
                </a:solidFill>
                <a:effectLst/>
                <a:latin typeface="Consolas" panose="020B0609020204030204" pitchFamily="49" charset="0"/>
                <a:cs typeface="Consolas" panose="020B0609020204030204" pitchFamily="49" charset="0"/>
              </a:rPr>
              <a:t>-expander"</a:t>
            </a:r>
            <a:r>
              <a:rPr lang="en-AU" sz="800" dirty="0">
                <a:effectLst/>
                <a:latin typeface="Consolas" panose="020B0609020204030204" pitchFamily="49" charset="0"/>
                <a:cs typeface="Consolas" panose="020B0609020204030204" pitchFamily="49" charset="0"/>
              </a:rPr>
              <a:t>] = </a:t>
            </a:r>
            <a:r>
              <a:rPr lang="en-AU" sz="800" dirty="0" err="1">
                <a:effectLst/>
                <a:latin typeface="Consolas" panose="020B0609020204030204" pitchFamily="49" charset="0"/>
                <a:cs typeface="Consolas" panose="020B0609020204030204" pitchFamily="49" charset="0"/>
              </a:rPr>
              <a:t>startVolumeExpandController</a:t>
            </a:r>
            <a:r>
              <a:rPr lang="en-AU" sz="800" dirty="0">
                <a:effectLst/>
                <a:latin typeface="Consolas" panose="020B0609020204030204" pitchFamily="49" charset="0"/>
                <a:cs typeface="Consolas" panose="020B0609020204030204" pitchFamily="49" charset="0"/>
              </a:rPr>
              <a:t> </a:t>
            </a:r>
          </a:p>
          <a:p>
            <a:r>
              <a:rPr lang="en-AU" sz="800" dirty="0">
                <a:effectLst/>
                <a:latin typeface="Consolas" panose="020B0609020204030204" pitchFamily="49" charset="0"/>
                <a:cs typeface="Consolas" panose="020B0609020204030204" pitchFamily="49" charset="0"/>
              </a:rPr>
              <a:t>controllers[</a:t>
            </a:r>
            <a:r>
              <a:rPr lang="en-AU" sz="800" dirty="0">
                <a:solidFill>
                  <a:srgbClr val="DD2200"/>
                </a:solidFill>
                <a:effectLst/>
                <a:latin typeface="Consolas" panose="020B0609020204030204" pitchFamily="49" charset="0"/>
                <a:cs typeface="Consolas" panose="020B0609020204030204" pitchFamily="49" charset="0"/>
              </a:rPr>
              <a:t>"</a:t>
            </a:r>
            <a:r>
              <a:rPr lang="en-AU" sz="800" dirty="0" err="1">
                <a:solidFill>
                  <a:srgbClr val="DD2200"/>
                </a:solidFill>
                <a:effectLst/>
                <a:latin typeface="Consolas" panose="020B0609020204030204" pitchFamily="49" charset="0"/>
                <a:cs typeface="Consolas" panose="020B0609020204030204" pitchFamily="49" charset="0"/>
              </a:rPr>
              <a:t>pvc</a:t>
            </a:r>
            <a:r>
              <a:rPr lang="en-AU" sz="800" dirty="0">
                <a:solidFill>
                  <a:srgbClr val="DD2200"/>
                </a:solidFill>
                <a:effectLst/>
                <a:latin typeface="Consolas" panose="020B0609020204030204" pitchFamily="49" charset="0"/>
                <a:cs typeface="Consolas" panose="020B0609020204030204" pitchFamily="49" charset="0"/>
              </a:rPr>
              <a:t>-protection"</a:t>
            </a:r>
            <a:r>
              <a:rPr lang="en-AU" sz="800" dirty="0">
                <a:effectLst/>
                <a:latin typeface="Consolas" panose="020B0609020204030204" pitchFamily="49" charset="0"/>
                <a:cs typeface="Consolas" panose="020B0609020204030204" pitchFamily="49" charset="0"/>
              </a:rPr>
              <a:t>] = </a:t>
            </a:r>
            <a:r>
              <a:rPr lang="en-AU" sz="800" dirty="0" err="1">
                <a:effectLst/>
                <a:latin typeface="Consolas" panose="020B0609020204030204" pitchFamily="49" charset="0"/>
                <a:cs typeface="Consolas" panose="020B0609020204030204" pitchFamily="49" charset="0"/>
              </a:rPr>
              <a:t>startPVCProtectionController</a:t>
            </a:r>
            <a:r>
              <a:rPr lang="en-AU" sz="800" dirty="0">
                <a:effectLst/>
                <a:latin typeface="Consolas" panose="020B0609020204030204" pitchFamily="49" charset="0"/>
                <a:cs typeface="Consolas" panose="020B0609020204030204" pitchFamily="49" charset="0"/>
              </a:rPr>
              <a:t> </a:t>
            </a:r>
          </a:p>
          <a:p>
            <a:r>
              <a:rPr lang="en-AU" sz="800" dirty="0">
                <a:effectLst/>
                <a:latin typeface="Consolas" panose="020B0609020204030204" pitchFamily="49" charset="0"/>
                <a:cs typeface="Consolas" panose="020B0609020204030204" pitchFamily="49" charset="0"/>
              </a:rPr>
              <a:t>controllers[</a:t>
            </a:r>
            <a:r>
              <a:rPr lang="en-AU" sz="800" dirty="0">
                <a:solidFill>
                  <a:srgbClr val="DD2200"/>
                </a:solidFill>
                <a:effectLst/>
                <a:latin typeface="Consolas" panose="020B0609020204030204" pitchFamily="49" charset="0"/>
                <a:cs typeface="Consolas" panose="020B0609020204030204" pitchFamily="49" charset="0"/>
              </a:rPr>
              <a:t>"</a:t>
            </a:r>
            <a:r>
              <a:rPr lang="en-AU" sz="800" dirty="0" err="1">
                <a:solidFill>
                  <a:srgbClr val="DD2200"/>
                </a:solidFill>
                <a:effectLst/>
                <a:latin typeface="Consolas" panose="020B0609020204030204" pitchFamily="49" charset="0"/>
                <a:cs typeface="Consolas" panose="020B0609020204030204" pitchFamily="49" charset="0"/>
              </a:rPr>
              <a:t>pv</a:t>
            </a:r>
            <a:r>
              <a:rPr lang="en-AU" sz="800" dirty="0">
                <a:solidFill>
                  <a:srgbClr val="DD2200"/>
                </a:solidFill>
                <a:effectLst/>
                <a:latin typeface="Consolas" panose="020B0609020204030204" pitchFamily="49" charset="0"/>
                <a:cs typeface="Consolas" panose="020B0609020204030204" pitchFamily="49" charset="0"/>
              </a:rPr>
              <a:t>-protection"</a:t>
            </a:r>
            <a:r>
              <a:rPr lang="en-AU" sz="800" dirty="0">
                <a:effectLst/>
                <a:latin typeface="Consolas" panose="020B0609020204030204" pitchFamily="49" charset="0"/>
                <a:cs typeface="Consolas" panose="020B0609020204030204" pitchFamily="49" charset="0"/>
              </a:rPr>
              <a:t>] = </a:t>
            </a:r>
            <a:r>
              <a:rPr lang="en-AU" sz="800" dirty="0" err="1">
                <a:effectLst/>
                <a:latin typeface="Consolas" panose="020B0609020204030204" pitchFamily="49" charset="0"/>
                <a:cs typeface="Consolas" panose="020B0609020204030204" pitchFamily="49" charset="0"/>
              </a:rPr>
              <a:t>startPVProtectionController</a:t>
            </a:r>
            <a:r>
              <a:rPr lang="en-AU" sz="800" dirty="0">
                <a:effectLst/>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2920061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Status – No driver installed – Test Pod with volume</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781050" y="769424"/>
            <a:ext cx="7886700" cy="351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sp>
        <p:nvSpPr>
          <p:cNvPr id="3" name="Rounded Rectangle 2">
            <a:extLst>
              <a:ext uri="{FF2B5EF4-FFF2-40B4-BE49-F238E27FC236}">
                <a16:creationId xmlns:a16="http://schemas.microsoft.com/office/drawing/2014/main" id="{C3AD71AA-8BBC-5D88-A648-0E7F3A5F148B}"/>
              </a:ext>
            </a:extLst>
          </p:cNvPr>
          <p:cNvSpPr/>
          <p:nvPr/>
        </p:nvSpPr>
        <p:spPr>
          <a:xfrm>
            <a:off x="111159" y="1596191"/>
            <a:ext cx="1112363" cy="5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PVC</a:t>
            </a:r>
          </a:p>
        </p:txBody>
      </p:sp>
      <p:sp>
        <p:nvSpPr>
          <p:cNvPr id="4" name="Rounded Rectangle 3">
            <a:extLst>
              <a:ext uri="{FF2B5EF4-FFF2-40B4-BE49-F238E27FC236}">
                <a16:creationId xmlns:a16="http://schemas.microsoft.com/office/drawing/2014/main" id="{1397CCAD-AD5E-B629-936C-10C657B4C4D4}"/>
              </a:ext>
            </a:extLst>
          </p:cNvPr>
          <p:cNvSpPr/>
          <p:nvPr/>
        </p:nvSpPr>
        <p:spPr>
          <a:xfrm>
            <a:off x="111623" y="757065"/>
            <a:ext cx="1112363" cy="5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 </a:t>
            </a:r>
            <a:r>
              <a:rPr lang="en-US" sz="800" dirty="0"/>
              <a:t>(default)</a:t>
            </a:r>
          </a:p>
        </p:txBody>
      </p:sp>
      <p:sp>
        <p:nvSpPr>
          <p:cNvPr id="7" name="Rounded Rectangle 6">
            <a:extLst>
              <a:ext uri="{FF2B5EF4-FFF2-40B4-BE49-F238E27FC236}">
                <a16:creationId xmlns:a16="http://schemas.microsoft.com/office/drawing/2014/main" id="{CC8D9240-6E99-ADF4-5ABD-A7DD64AF4BBD}"/>
              </a:ext>
            </a:extLst>
          </p:cNvPr>
          <p:cNvSpPr/>
          <p:nvPr/>
        </p:nvSpPr>
        <p:spPr>
          <a:xfrm>
            <a:off x="2585044" y="1596191"/>
            <a:ext cx="1112363" cy="5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POD Pending</a:t>
            </a:r>
          </a:p>
        </p:txBody>
      </p:sp>
      <p:cxnSp>
        <p:nvCxnSpPr>
          <p:cNvPr id="12" name="Straight Arrow Connector 11">
            <a:extLst>
              <a:ext uri="{FF2B5EF4-FFF2-40B4-BE49-F238E27FC236}">
                <a16:creationId xmlns:a16="http://schemas.microsoft.com/office/drawing/2014/main" id="{FE7683B4-8386-6132-A46F-20AD405EE7F5}"/>
              </a:ext>
            </a:extLst>
          </p:cNvPr>
          <p:cNvCxnSpPr>
            <a:stCxn id="7" idx="1"/>
            <a:endCxn id="3" idx="3"/>
          </p:cNvCxnSpPr>
          <p:nvPr/>
        </p:nvCxnSpPr>
        <p:spPr>
          <a:xfrm flipH="1">
            <a:off x="1223522" y="1863971"/>
            <a:ext cx="13615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7FF16C-3599-1ADC-B965-2F56C74EBE44}"/>
              </a:ext>
            </a:extLst>
          </p:cNvPr>
          <p:cNvCxnSpPr>
            <a:cxnSpLocks/>
            <a:stCxn id="3" idx="0"/>
            <a:endCxn id="4" idx="2"/>
          </p:cNvCxnSpPr>
          <p:nvPr/>
        </p:nvCxnSpPr>
        <p:spPr>
          <a:xfrm flipV="1">
            <a:off x="667341" y="1292625"/>
            <a:ext cx="464" cy="303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98EDEDD-854F-CC47-85F6-B22E0E66515B}"/>
              </a:ext>
            </a:extLst>
          </p:cNvPr>
          <p:cNvCxnSpPr>
            <a:stCxn id="4" idx="3"/>
          </p:cNvCxnSpPr>
          <p:nvPr/>
        </p:nvCxnSpPr>
        <p:spPr>
          <a:xfrm>
            <a:off x="1223986" y="1024845"/>
            <a:ext cx="13302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545FFF7E-A11B-4098-F4A8-61F93E4A3384}"/>
              </a:ext>
            </a:extLst>
          </p:cNvPr>
          <p:cNvSpPr/>
          <p:nvPr/>
        </p:nvSpPr>
        <p:spPr>
          <a:xfrm>
            <a:off x="2525843" y="617641"/>
            <a:ext cx="1693889" cy="8267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FF0000"/>
                </a:solidFill>
              </a:rPr>
              <a:t>No Provisioner</a:t>
            </a:r>
            <a:r>
              <a:rPr lang="en-US" dirty="0">
                <a:solidFill>
                  <a:srgbClr val="FF0000"/>
                </a:solidFill>
              </a:rPr>
              <a:t> !</a:t>
            </a:r>
          </a:p>
        </p:txBody>
      </p:sp>
      <p:cxnSp>
        <p:nvCxnSpPr>
          <p:cNvPr id="2" name="Straight Connector 1">
            <a:extLst>
              <a:ext uri="{FF2B5EF4-FFF2-40B4-BE49-F238E27FC236}">
                <a16:creationId xmlns:a16="http://schemas.microsoft.com/office/drawing/2014/main" id="{04E1F6E8-882F-1122-3F0D-524A159F2C77}"/>
              </a:ext>
            </a:extLst>
          </p:cNvPr>
          <p:cNvCxnSpPr>
            <a:cxnSpLocks/>
          </p:cNvCxnSpPr>
          <p:nvPr/>
        </p:nvCxnSpPr>
        <p:spPr>
          <a:xfrm flipH="1" flipV="1">
            <a:off x="169682" y="2756485"/>
            <a:ext cx="8342722" cy="69399"/>
          </a:xfrm>
          <a:prstGeom prst="line">
            <a:avLst/>
          </a:prstGeom>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F44490B6-20C2-E9F7-E8A6-85881E85F080}"/>
              </a:ext>
            </a:extLst>
          </p:cNvPr>
          <p:cNvSpPr/>
          <p:nvPr/>
        </p:nvSpPr>
        <p:spPr>
          <a:xfrm>
            <a:off x="42675" y="2484347"/>
            <a:ext cx="1977861" cy="272865"/>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kubernetes</a:t>
            </a:r>
            <a:endParaRPr lang="en-US" dirty="0"/>
          </a:p>
        </p:txBody>
      </p:sp>
      <p:cxnSp>
        <p:nvCxnSpPr>
          <p:cNvPr id="9" name="Straight Connector 8">
            <a:extLst>
              <a:ext uri="{FF2B5EF4-FFF2-40B4-BE49-F238E27FC236}">
                <a16:creationId xmlns:a16="http://schemas.microsoft.com/office/drawing/2014/main" id="{A48E2C85-9D2D-60D3-C7C8-99DBFB4D71D2}"/>
              </a:ext>
            </a:extLst>
          </p:cNvPr>
          <p:cNvCxnSpPr>
            <a:cxnSpLocks/>
          </p:cNvCxnSpPr>
          <p:nvPr/>
        </p:nvCxnSpPr>
        <p:spPr>
          <a:xfrm flipH="1" flipV="1">
            <a:off x="0" y="2765226"/>
            <a:ext cx="9144000" cy="693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7AF61321-38FD-8F6F-9C8F-5386AB88B9B4}"/>
              </a:ext>
            </a:extLst>
          </p:cNvPr>
          <p:cNvSpPr/>
          <p:nvPr/>
        </p:nvSpPr>
        <p:spPr>
          <a:xfrm>
            <a:off x="42677" y="3417586"/>
            <a:ext cx="1977861" cy="272865"/>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EBS</a:t>
            </a:r>
          </a:p>
        </p:txBody>
      </p:sp>
      <p:cxnSp>
        <p:nvCxnSpPr>
          <p:cNvPr id="13" name="Straight Connector 12">
            <a:extLst>
              <a:ext uri="{FF2B5EF4-FFF2-40B4-BE49-F238E27FC236}">
                <a16:creationId xmlns:a16="http://schemas.microsoft.com/office/drawing/2014/main" id="{1D725430-29E1-0347-1B73-16152D221492}"/>
              </a:ext>
            </a:extLst>
          </p:cNvPr>
          <p:cNvCxnSpPr>
            <a:cxnSpLocks/>
          </p:cNvCxnSpPr>
          <p:nvPr/>
        </p:nvCxnSpPr>
        <p:spPr>
          <a:xfrm flipH="1" flipV="1">
            <a:off x="169682" y="3692663"/>
            <a:ext cx="8342722" cy="69399"/>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E28B94C7-596D-FFD5-2F6D-376819A08974}"/>
              </a:ext>
            </a:extLst>
          </p:cNvPr>
          <p:cNvSpPr/>
          <p:nvPr/>
        </p:nvSpPr>
        <p:spPr>
          <a:xfrm>
            <a:off x="34209" y="4540926"/>
            <a:ext cx="1977861" cy="272865"/>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OS</a:t>
            </a:r>
          </a:p>
        </p:txBody>
      </p:sp>
      <p:cxnSp>
        <p:nvCxnSpPr>
          <p:cNvPr id="19" name="Straight Connector 18">
            <a:extLst>
              <a:ext uri="{FF2B5EF4-FFF2-40B4-BE49-F238E27FC236}">
                <a16:creationId xmlns:a16="http://schemas.microsoft.com/office/drawing/2014/main" id="{CACD9A1D-A5E5-5CF8-3CC7-81322832C552}"/>
              </a:ext>
            </a:extLst>
          </p:cNvPr>
          <p:cNvCxnSpPr>
            <a:cxnSpLocks/>
          </p:cNvCxnSpPr>
          <p:nvPr/>
        </p:nvCxnSpPr>
        <p:spPr>
          <a:xfrm flipH="1" flipV="1">
            <a:off x="0" y="3705022"/>
            <a:ext cx="9144000" cy="693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963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51192"/>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 PVC Create Update Patch</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781050" y="769424"/>
            <a:ext cx="7886700" cy="351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pic>
        <p:nvPicPr>
          <p:cNvPr id="3" name="Picture 2">
            <a:extLst>
              <a:ext uri="{FF2B5EF4-FFF2-40B4-BE49-F238E27FC236}">
                <a16:creationId xmlns:a16="http://schemas.microsoft.com/office/drawing/2014/main" id="{5F50C5CC-2D4E-BF30-B28D-49A3AD86A74F}"/>
              </a:ext>
            </a:extLst>
          </p:cNvPr>
          <p:cNvPicPr>
            <a:picLocks noChangeAspect="1"/>
          </p:cNvPicPr>
          <p:nvPr/>
        </p:nvPicPr>
        <p:blipFill>
          <a:blip r:embed="rId3"/>
          <a:stretch>
            <a:fillRect/>
          </a:stretch>
        </p:blipFill>
        <p:spPr>
          <a:xfrm>
            <a:off x="32869" y="709586"/>
            <a:ext cx="9090314" cy="3405214"/>
          </a:xfrm>
          <a:prstGeom prst="rect">
            <a:avLst/>
          </a:prstGeom>
        </p:spPr>
      </p:pic>
    </p:spTree>
    <p:extLst>
      <p:ext uri="{BB962C8B-B14F-4D97-AF65-F5344CB8AC3E}">
        <p14:creationId xmlns:p14="http://schemas.microsoft.com/office/powerpoint/2010/main" val="1890621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1- PVC Created</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781050" y="769424"/>
            <a:ext cx="7886700" cy="351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pic>
        <p:nvPicPr>
          <p:cNvPr id="2" name="Picture 1">
            <a:extLst>
              <a:ext uri="{FF2B5EF4-FFF2-40B4-BE49-F238E27FC236}">
                <a16:creationId xmlns:a16="http://schemas.microsoft.com/office/drawing/2014/main" id="{7DCAF2A1-75B1-0CE2-499A-9396FEF1EF1E}"/>
              </a:ext>
            </a:extLst>
          </p:cNvPr>
          <p:cNvPicPr>
            <a:picLocks noChangeAspect="1"/>
          </p:cNvPicPr>
          <p:nvPr/>
        </p:nvPicPr>
        <p:blipFill>
          <a:blip r:embed="rId3"/>
          <a:stretch>
            <a:fillRect/>
          </a:stretch>
        </p:blipFill>
        <p:spPr>
          <a:xfrm>
            <a:off x="432849" y="575713"/>
            <a:ext cx="8187153" cy="4184545"/>
          </a:xfrm>
          <a:prstGeom prst="rect">
            <a:avLst/>
          </a:prstGeom>
        </p:spPr>
      </p:pic>
    </p:spTree>
    <p:extLst>
      <p:ext uri="{BB962C8B-B14F-4D97-AF65-F5344CB8AC3E}">
        <p14:creationId xmlns:p14="http://schemas.microsoft.com/office/powerpoint/2010/main" val="1960044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1- PVC Created</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781050" y="769424"/>
            <a:ext cx="7886700" cy="351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pic>
        <p:nvPicPr>
          <p:cNvPr id="2" name="Picture 1">
            <a:extLst>
              <a:ext uri="{FF2B5EF4-FFF2-40B4-BE49-F238E27FC236}">
                <a16:creationId xmlns:a16="http://schemas.microsoft.com/office/drawing/2014/main" id="{7C1E780D-D7CC-9076-78EE-542A8EBEE619}"/>
              </a:ext>
            </a:extLst>
          </p:cNvPr>
          <p:cNvPicPr>
            <a:picLocks noChangeAspect="1"/>
          </p:cNvPicPr>
          <p:nvPr/>
        </p:nvPicPr>
        <p:blipFill>
          <a:blip r:embed="rId3"/>
          <a:stretch>
            <a:fillRect/>
          </a:stretch>
        </p:blipFill>
        <p:spPr>
          <a:xfrm>
            <a:off x="74809" y="1937534"/>
            <a:ext cx="8994381" cy="2068475"/>
          </a:xfrm>
          <a:prstGeom prst="rect">
            <a:avLst/>
          </a:prstGeom>
        </p:spPr>
      </p:pic>
      <p:pic>
        <p:nvPicPr>
          <p:cNvPr id="3" name="Picture 2">
            <a:extLst>
              <a:ext uri="{FF2B5EF4-FFF2-40B4-BE49-F238E27FC236}">
                <a16:creationId xmlns:a16="http://schemas.microsoft.com/office/drawing/2014/main" id="{3F40199A-E8C4-E2AF-A4C5-E16D379359BA}"/>
              </a:ext>
            </a:extLst>
          </p:cNvPr>
          <p:cNvPicPr>
            <a:picLocks noChangeAspect="1"/>
          </p:cNvPicPr>
          <p:nvPr/>
        </p:nvPicPr>
        <p:blipFill>
          <a:blip r:embed="rId4"/>
          <a:stretch>
            <a:fillRect/>
          </a:stretch>
        </p:blipFill>
        <p:spPr>
          <a:xfrm>
            <a:off x="4698153" y="578259"/>
            <a:ext cx="4170317" cy="3059684"/>
          </a:xfrm>
          <a:prstGeom prst="rect">
            <a:avLst/>
          </a:prstGeom>
          <a:ln>
            <a:solidFill>
              <a:srgbClr val="00B0F0"/>
            </a:solidFill>
          </a:ln>
        </p:spPr>
      </p:pic>
      <p:pic>
        <p:nvPicPr>
          <p:cNvPr id="7" name="Picture 6">
            <a:extLst>
              <a:ext uri="{FF2B5EF4-FFF2-40B4-BE49-F238E27FC236}">
                <a16:creationId xmlns:a16="http://schemas.microsoft.com/office/drawing/2014/main" id="{77D07418-9759-734C-CE99-27243786EF9A}"/>
              </a:ext>
            </a:extLst>
          </p:cNvPr>
          <p:cNvPicPr>
            <a:picLocks noChangeAspect="1"/>
          </p:cNvPicPr>
          <p:nvPr/>
        </p:nvPicPr>
        <p:blipFill>
          <a:blip r:embed="rId5"/>
          <a:stretch>
            <a:fillRect/>
          </a:stretch>
        </p:blipFill>
        <p:spPr>
          <a:xfrm>
            <a:off x="1096070" y="4374076"/>
            <a:ext cx="7772400" cy="398047"/>
          </a:xfrm>
          <a:prstGeom prst="rect">
            <a:avLst/>
          </a:prstGeom>
        </p:spPr>
      </p:pic>
      <p:pic>
        <p:nvPicPr>
          <p:cNvPr id="4" name="Picture 3">
            <a:extLst>
              <a:ext uri="{FF2B5EF4-FFF2-40B4-BE49-F238E27FC236}">
                <a16:creationId xmlns:a16="http://schemas.microsoft.com/office/drawing/2014/main" id="{5CB333D2-D4DE-44AB-52A5-6E79AC634B2E}"/>
              </a:ext>
            </a:extLst>
          </p:cNvPr>
          <p:cNvPicPr>
            <a:picLocks noChangeAspect="1"/>
          </p:cNvPicPr>
          <p:nvPr/>
        </p:nvPicPr>
        <p:blipFill>
          <a:blip r:embed="rId6"/>
          <a:stretch>
            <a:fillRect/>
          </a:stretch>
        </p:blipFill>
        <p:spPr>
          <a:xfrm>
            <a:off x="74809" y="4016876"/>
            <a:ext cx="7327900" cy="419100"/>
          </a:xfrm>
          <a:prstGeom prst="rect">
            <a:avLst/>
          </a:prstGeom>
          <a:ln>
            <a:solidFill>
              <a:srgbClr val="FF0000"/>
            </a:solidFill>
          </a:ln>
        </p:spPr>
      </p:pic>
    </p:spTree>
    <p:extLst>
      <p:ext uri="{BB962C8B-B14F-4D97-AF65-F5344CB8AC3E}">
        <p14:creationId xmlns:p14="http://schemas.microsoft.com/office/powerpoint/2010/main" val="349758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Kubernetes Volumes</a:t>
            </a:r>
          </a:p>
        </p:txBody>
      </p:sp>
      <p:sp>
        <p:nvSpPr>
          <p:cNvPr id="8" name="Rectangle 1">
            <a:extLst>
              <a:ext uri="{FF2B5EF4-FFF2-40B4-BE49-F238E27FC236}">
                <a16:creationId xmlns:a16="http://schemas.microsoft.com/office/drawing/2014/main" id="{FC1C6805-D783-4DB0-5C47-2B5FBAC54718}"/>
              </a:ext>
            </a:extLst>
          </p:cNvPr>
          <p:cNvSpPr>
            <a:spLocks noChangeArrowheads="1"/>
          </p:cNvSpPr>
          <p:nvPr/>
        </p:nvSpPr>
        <p:spPr bwMode="auto">
          <a:xfrm>
            <a:off x="371475" y="765533"/>
            <a:ext cx="8896349" cy="27749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6960" tIns="0" rIns="0" bIns="9204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en-US" sz="2800" b="1" dirty="0">
                <a:latin typeface="+mj-lt"/>
                <a:ea typeface="Amazon Ember" panose="020B0603020204020204" pitchFamily="34" charset="0"/>
                <a:cs typeface="Amazon Ember" panose="020B0603020204020204" pitchFamily="34" charset="0"/>
              </a:rPr>
              <a:t>What we will learn in this session: </a:t>
            </a:r>
            <a:endParaRPr lang="en-US" altLang="en-US" dirty="0">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en-US" dirty="0">
                <a:latin typeface="+mj-lt"/>
              </a:rPr>
              <a:t>1- </a:t>
            </a:r>
            <a:r>
              <a:rPr kumimoji="0" lang="en-US" altLang="en-US" sz="1800" b="0" i="0" u="none" strike="noStrike" cap="none" normalizeH="0" baseline="0" dirty="0">
                <a:ln>
                  <a:noFill/>
                </a:ln>
                <a:solidFill>
                  <a:schemeClr val="tx1"/>
                </a:solidFill>
                <a:effectLst/>
                <a:latin typeface="+mj-lt"/>
              </a:rPr>
              <a:t>We learn about components of CSI Driver and </a:t>
            </a:r>
            <a:r>
              <a:rPr kumimoji="0" lang="en-US" altLang="en-US" sz="1800" b="1" i="0" u="none" strike="noStrike" cap="none" normalizeH="0" baseline="0" dirty="0" err="1">
                <a:ln>
                  <a:noFill/>
                </a:ln>
                <a:solidFill>
                  <a:schemeClr val="tx1"/>
                </a:solidFill>
                <a:effectLst/>
                <a:latin typeface="+mj-lt"/>
              </a:rPr>
              <a:t>aws</a:t>
            </a:r>
            <a:r>
              <a:rPr kumimoji="0" lang="en-US" altLang="en-US" sz="1800" b="1" i="0" u="none" strike="noStrike" cap="none" normalizeH="0" baseline="0" dirty="0">
                <a:ln>
                  <a:noFill/>
                </a:ln>
                <a:solidFill>
                  <a:schemeClr val="tx1"/>
                </a:solidFill>
                <a:effectLst/>
                <a:latin typeface="+mj-lt"/>
              </a:rPr>
              <a:t>-</a:t>
            </a:r>
            <a:r>
              <a:rPr kumimoji="0" lang="en-US" altLang="en-US" sz="1800" b="1" i="0" u="none" strike="noStrike" cap="none" normalizeH="0" baseline="0" dirty="0" err="1">
                <a:ln>
                  <a:noFill/>
                </a:ln>
                <a:solidFill>
                  <a:schemeClr val="tx1"/>
                </a:solidFill>
                <a:effectLst/>
                <a:latin typeface="+mj-lt"/>
              </a:rPr>
              <a:t>ebs</a:t>
            </a:r>
            <a:r>
              <a:rPr kumimoji="0" lang="en-US" altLang="en-US" sz="1800" b="1" i="0" u="none" strike="noStrike" cap="none" normalizeH="0" baseline="0" dirty="0">
                <a:ln>
                  <a:noFill/>
                </a:ln>
                <a:solidFill>
                  <a:schemeClr val="tx1"/>
                </a:solidFill>
                <a:effectLst/>
                <a:latin typeface="+mj-lt"/>
              </a:rPr>
              <a:t>-</a:t>
            </a:r>
            <a:r>
              <a:rPr kumimoji="0" lang="en-US" altLang="en-US" sz="1800" b="1" i="0" u="none" strike="noStrike" cap="none" normalizeH="0" baseline="0" dirty="0" err="1">
                <a:ln>
                  <a:noFill/>
                </a:ln>
                <a:solidFill>
                  <a:schemeClr val="tx1"/>
                </a:solidFill>
                <a:effectLst/>
                <a:latin typeface="+mj-lt"/>
              </a:rPr>
              <a:t>csi</a:t>
            </a:r>
            <a:r>
              <a:rPr kumimoji="0" lang="en-US" altLang="en-US" sz="1800" b="1" i="0" u="none" strike="noStrike" cap="none" normalizeH="0" baseline="0" dirty="0">
                <a:ln>
                  <a:noFill/>
                </a:ln>
                <a:solidFill>
                  <a:schemeClr val="tx1"/>
                </a:solidFill>
                <a:effectLst/>
                <a:latin typeface="+mj-lt"/>
              </a:rPr>
              <a:t>-driver</a:t>
            </a:r>
            <a:r>
              <a:rPr kumimoji="0" lang="en-US" altLang="en-US" sz="1800" b="0" i="0"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dirty="0">
                <a:latin typeface="+mj-lt"/>
              </a:rPr>
              <a:t>2- Component involvement in binding an EBS volume to a pod.</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dirty="0">
                <a:latin typeface="+mj-lt"/>
              </a:rPr>
              <a:t>3- Workflow of dynamic provisioning with </a:t>
            </a:r>
            <a:r>
              <a:rPr lang="en-US" altLang="en-US" b="1" dirty="0">
                <a:latin typeface="+mj-lt"/>
              </a:rPr>
              <a:t>PVC</a:t>
            </a:r>
            <a:r>
              <a:rPr lang="en-US" altLang="en-US" dirty="0">
                <a:latin typeface="+mj-lt"/>
              </a:rPr>
              <a:t> and </a:t>
            </a:r>
            <a:r>
              <a:rPr lang="en-US" altLang="en-US" dirty="0" err="1">
                <a:latin typeface="+mj-lt"/>
              </a:rPr>
              <a:t>ebs</a:t>
            </a:r>
            <a:r>
              <a:rPr lang="en-US" altLang="en-US" dirty="0">
                <a:latin typeface="+mj-lt"/>
              </a:rPr>
              <a:t>-</a:t>
            </a:r>
            <a:r>
              <a:rPr lang="en-US" altLang="en-US" dirty="0" err="1">
                <a:latin typeface="+mj-lt"/>
              </a:rPr>
              <a:t>csi</a:t>
            </a:r>
            <a:r>
              <a:rPr lang="en-US" altLang="en-US" dirty="0">
                <a:latin typeface="+mj-lt"/>
              </a:rPr>
              <a:t>-driver.</a:t>
            </a:r>
            <a:r>
              <a:rPr lang="en-US" altLang="en-US" b="1" dirty="0">
                <a:latin typeface="+mj-lt"/>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dirty="0">
                <a:latin typeface="+mj-lt"/>
              </a:rPr>
              <a:t>4- What is going under the hood in </a:t>
            </a:r>
            <a:r>
              <a:rPr lang="en-US" altLang="en-US" b="1" dirty="0">
                <a:latin typeface="+mj-lt"/>
              </a:rPr>
              <a:t>Nodes</a:t>
            </a:r>
            <a:r>
              <a:rPr lang="en-US" altLang="en-US" dirty="0">
                <a:latin typeface="+mj-lt"/>
              </a:rPr>
              <a:t> in this process.</a:t>
            </a:r>
          </a:p>
        </p:txBody>
      </p:sp>
      <p:sp>
        <p:nvSpPr>
          <p:cNvPr id="9" name="AutoShape 2" descr="GitHub release (latest SemVer)">
            <a:hlinkClick r:id="rId3"/>
            <a:extLst>
              <a:ext uri="{FF2B5EF4-FFF2-40B4-BE49-F238E27FC236}">
                <a16:creationId xmlns:a16="http://schemas.microsoft.com/office/drawing/2014/main" id="{EC4605B0-3ECE-C94E-9229-26BEB6BA46C1}"/>
              </a:ext>
            </a:extLst>
          </p:cNvPr>
          <p:cNvSpPr>
            <a:spLocks noChangeAspect="1" noChangeArrowheads="1"/>
          </p:cNvSpPr>
          <p:nvPr/>
        </p:nvSpPr>
        <p:spPr bwMode="auto">
          <a:xfrm>
            <a:off x="-57150" y="-3559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3" descr="Coverage Status">
            <a:hlinkClick r:id="rId4"/>
            <a:extLst>
              <a:ext uri="{FF2B5EF4-FFF2-40B4-BE49-F238E27FC236}">
                <a16:creationId xmlns:a16="http://schemas.microsoft.com/office/drawing/2014/main" id="{72C6F8D9-C980-F06A-8D1C-886202B28D0F}"/>
              </a:ext>
            </a:extLst>
          </p:cNvPr>
          <p:cNvSpPr>
            <a:spLocks noChangeAspect="1" noChangeArrowheads="1"/>
          </p:cNvSpPr>
          <p:nvPr/>
        </p:nvSpPr>
        <p:spPr bwMode="auto">
          <a:xfrm>
            <a:off x="371475" y="-3559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Go Report Card">
            <a:hlinkClick r:id="rId5"/>
            <a:extLst>
              <a:ext uri="{FF2B5EF4-FFF2-40B4-BE49-F238E27FC236}">
                <a16:creationId xmlns:a16="http://schemas.microsoft.com/office/drawing/2014/main" id="{C3068328-4120-E5A3-926F-7EF9BE2DBCC8}"/>
              </a:ext>
            </a:extLst>
          </p:cNvPr>
          <p:cNvSpPr>
            <a:spLocks noChangeAspect="1" noChangeArrowheads="1"/>
          </p:cNvSpPr>
          <p:nvPr/>
        </p:nvSpPr>
        <p:spPr bwMode="auto">
          <a:xfrm>
            <a:off x="800100" y="-3559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20381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With </a:t>
            </a:r>
            <a:r>
              <a:rPr lang="en-US" sz="2400" b="1" dirty="0" err="1">
                <a:latin typeface="+mj-lt"/>
                <a:ea typeface="Amazon Ember" panose="020B0603020204020204" pitchFamily="34" charset="0"/>
                <a:cs typeface="Amazon Ember" panose="020B0603020204020204" pitchFamily="34" charset="0"/>
              </a:rPr>
              <a:t>ebs</a:t>
            </a:r>
            <a:r>
              <a:rPr lang="en-US" sz="2400" b="1" dirty="0">
                <a:latin typeface="+mj-lt"/>
                <a:ea typeface="Amazon Ember" panose="020B0603020204020204" pitchFamily="34" charset="0"/>
                <a:cs typeface="Amazon Ember" panose="020B0603020204020204" pitchFamily="34" charset="0"/>
              </a:rPr>
              <a:t>-</a:t>
            </a:r>
            <a:r>
              <a:rPr lang="en-US" sz="2400" b="1" dirty="0" err="1">
                <a:latin typeface="+mj-lt"/>
                <a:ea typeface="Amazon Ember" panose="020B0603020204020204" pitchFamily="34" charset="0"/>
                <a:cs typeface="Amazon Ember" panose="020B0603020204020204" pitchFamily="34" charset="0"/>
              </a:rPr>
              <a:t>csi</a:t>
            </a:r>
            <a:r>
              <a:rPr lang="en-US" sz="2400" b="1" dirty="0">
                <a:latin typeface="+mj-lt"/>
                <a:ea typeface="Amazon Ember" panose="020B0603020204020204" pitchFamily="34" charset="0"/>
                <a:cs typeface="Amazon Ember" panose="020B0603020204020204" pitchFamily="34" charset="0"/>
              </a:rPr>
              <a:t>-driver</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162485" y="814049"/>
            <a:ext cx="8667750" cy="38475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sp>
        <p:nvSpPr>
          <p:cNvPr id="2" name="TextBox 1">
            <a:extLst>
              <a:ext uri="{FF2B5EF4-FFF2-40B4-BE49-F238E27FC236}">
                <a16:creationId xmlns:a16="http://schemas.microsoft.com/office/drawing/2014/main" id="{473597D8-42FA-27B0-8314-F824A2DE261D}"/>
              </a:ext>
            </a:extLst>
          </p:cNvPr>
          <p:cNvSpPr txBox="1"/>
          <p:nvPr/>
        </p:nvSpPr>
        <p:spPr>
          <a:xfrm>
            <a:off x="1965375" y="1260520"/>
            <a:ext cx="5171609" cy="1477328"/>
          </a:xfrm>
          <a:prstGeom prst="rect">
            <a:avLst/>
          </a:prstGeom>
          <a:noFill/>
        </p:spPr>
        <p:txBody>
          <a:bodyPr wrap="none" rtlCol="0">
            <a:spAutoFit/>
          </a:bodyPr>
          <a:lstStyle/>
          <a:p>
            <a:r>
              <a:rPr lang="en-US" sz="3600" b="1" dirty="0" err="1">
                <a:latin typeface="+mj-lt"/>
                <a:ea typeface="Amazon Ember" panose="020B0603020204020204" pitchFamily="34" charset="0"/>
                <a:cs typeface="Amazon Ember" panose="020B0603020204020204" pitchFamily="34" charset="0"/>
              </a:rPr>
              <a:t>Ebs</a:t>
            </a:r>
            <a:r>
              <a:rPr lang="en-US" sz="3600" b="1" dirty="0">
                <a:latin typeface="+mj-lt"/>
                <a:ea typeface="Amazon Ember" panose="020B0603020204020204" pitchFamily="34" charset="0"/>
                <a:cs typeface="Amazon Ember" panose="020B0603020204020204" pitchFamily="34" charset="0"/>
              </a:rPr>
              <a:t>-</a:t>
            </a:r>
            <a:r>
              <a:rPr lang="en-US" sz="3600" b="1" dirty="0" err="1">
                <a:latin typeface="+mj-lt"/>
                <a:ea typeface="Amazon Ember" panose="020B0603020204020204" pitchFamily="34" charset="0"/>
                <a:cs typeface="Amazon Ember" panose="020B0603020204020204" pitchFamily="34" charset="0"/>
              </a:rPr>
              <a:t>csi</a:t>
            </a:r>
            <a:r>
              <a:rPr lang="en-US" sz="3600" b="1" dirty="0">
                <a:latin typeface="+mj-lt"/>
                <a:ea typeface="Amazon Ember" panose="020B0603020204020204" pitchFamily="34" charset="0"/>
                <a:cs typeface="Amazon Ember" panose="020B0603020204020204" pitchFamily="34" charset="0"/>
              </a:rPr>
              <a:t>-driver installed</a:t>
            </a:r>
          </a:p>
          <a:p>
            <a:endParaRPr lang="en-US" sz="3600" b="1" dirty="0">
              <a:latin typeface="+mj-lt"/>
              <a:ea typeface="Amazon Ember" panose="020B0603020204020204" pitchFamily="34" charset="0"/>
              <a:cs typeface="Amazon Ember" panose="020B0603020204020204" pitchFamily="34" charset="0"/>
            </a:endParaRPr>
          </a:p>
          <a:p>
            <a:pPr algn="ctr"/>
            <a:r>
              <a:rPr lang="en-US" b="1" dirty="0">
                <a:latin typeface="+mj-lt"/>
                <a:ea typeface="Amazon Ember" panose="020B0603020204020204" pitchFamily="34" charset="0"/>
                <a:cs typeface="Amazon Ember" panose="020B0603020204020204" pitchFamily="34" charset="0"/>
              </a:rPr>
              <a:t>2-CSI</a:t>
            </a:r>
            <a:endParaRPr lang="en-US" dirty="0"/>
          </a:p>
        </p:txBody>
      </p:sp>
    </p:spTree>
    <p:extLst>
      <p:ext uri="{BB962C8B-B14F-4D97-AF65-F5344CB8AC3E}">
        <p14:creationId xmlns:p14="http://schemas.microsoft.com/office/powerpoint/2010/main" val="4019231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0" y="668740"/>
            <a:ext cx="9048466" cy="4039738"/>
          </a:xfrm>
        </p:spPr>
        <p:txBody>
          <a:bodyPr/>
          <a:lstStyle/>
          <a:p>
            <a:pPr marL="0" indent="0" algn="l">
              <a:spcBef>
                <a:spcPts val="0"/>
              </a:spcBef>
              <a:buNone/>
            </a:pPr>
            <a:r>
              <a:rPr lang="en-AU" sz="2000" b="1" i="0" u="none" strike="noStrike" dirty="0">
                <a:solidFill>
                  <a:srgbClr val="333333"/>
                </a:solidFill>
                <a:effectLst/>
                <a:latin typeface="+mj-lt"/>
                <a:hlinkClick r:id="rId3"/>
              </a:rPr>
              <a:t>Kubernetes CSI Sidecar Containers</a:t>
            </a:r>
            <a:endParaRPr lang="en-AU" sz="2000" b="1" i="0" dirty="0">
              <a:solidFill>
                <a:srgbClr val="333333"/>
              </a:solidFill>
              <a:effectLst/>
              <a:latin typeface="+mj-lt"/>
            </a:endParaRPr>
          </a:p>
          <a:p>
            <a:pPr marL="0" indent="0" algn="l">
              <a:spcBef>
                <a:spcPts val="0"/>
              </a:spcBef>
              <a:buNone/>
            </a:pPr>
            <a:r>
              <a:rPr lang="en-AU" sz="1600" b="0" i="0" dirty="0">
                <a:solidFill>
                  <a:srgbClr val="333333"/>
                </a:solidFill>
                <a:effectLst/>
                <a:latin typeface="+mj-lt"/>
              </a:rPr>
              <a:t>Kubernetes CSI Sidecar Containers are a set of standard containers that aim to simplify the development and deployment of CSI Drivers on Kubernetes.</a:t>
            </a:r>
          </a:p>
          <a:p>
            <a:pPr marL="0" indent="0" algn="l">
              <a:spcBef>
                <a:spcPts val="0"/>
              </a:spcBef>
              <a:buNone/>
            </a:pPr>
            <a:r>
              <a:rPr lang="en-AU" sz="1600" b="0" i="0" dirty="0">
                <a:solidFill>
                  <a:srgbClr val="333333"/>
                </a:solidFill>
                <a:effectLst/>
                <a:latin typeface="+mj-lt"/>
              </a:rPr>
              <a:t>These containers contain common logic to watch the Kubernetes API, trigger appropriate operations against the “CSI volume driver” container, and update the Kubernetes API as appropriate.</a:t>
            </a:r>
          </a:p>
          <a:p>
            <a:pPr marL="0" indent="0" algn="l">
              <a:spcBef>
                <a:spcPts val="0"/>
              </a:spcBef>
              <a:buNone/>
            </a:pPr>
            <a:r>
              <a:rPr lang="en-AU" sz="1600" b="0" i="0" dirty="0">
                <a:solidFill>
                  <a:srgbClr val="333333"/>
                </a:solidFill>
                <a:effectLst/>
                <a:latin typeface="+mj-lt"/>
              </a:rPr>
              <a:t>The containers are intended to be bundled with third-party CSI driver containers and deployed together as pods.</a:t>
            </a:r>
          </a:p>
          <a:p>
            <a:pPr marL="0" indent="0" algn="l">
              <a:spcBef>
                <a:spcPts val="0"/>
              </a:spcBef>
              <a:buNone/>
            </a:pPr>
            <a:r>
              <a:rPr lang="en-AU" sz="1600" b="0" i="0" dirty="0">
                <a:solidFill>
                  <a:srgbClr val="333333"/>
                </a:solidFill>
                <a:effectLst/>
                <a:latin typeface="+mj-lt"/>
              </a:rPr>
              <a:t>The containers are developed and maintained by the </a:t>
            </a:r>
            <a:r>
              <a:rPr lang="en-AU" sz="1600" b="1" i="0" dirty="0">
                <a:solidFill>
                  <a:srgbClr val="333333"/>
                </a:solidFill>
                <a:effectLst/>
                <a:latin typeface="+mj-lt"/>
              </a:rPr>
              <a:t>Kubernetes Storage community</a:t>
            </a:r>
            <a:r>
              <a:rPr lang="en-AU" sz="1600" b="0" i="0" dirty="0">
                <a:solidFill>
                  <a:srgbClr val="333333"/>
                </a:solidFill>
                <a:effectLst/>
                <a:latin typeface="+mj-lt"/>
              </a:rPr>
              <a:t>.</a:t>
            </a:r>
          </a:p>
          <a:p>
            <a:pPr marL="0" indent="0" algn="l">
              <a:spcBef>
                <a:spcPts val="0"/>
              </a:spcBef>
              <a:buNone/>
            </a:pPr>
            <a:r>
              <a:rPr lang="en-AU" sz="1600" b="0" i="0" dirty="0">
                <a:solidFill>
                  <a:srgbClr val="333333"/>
                </a:solidFill>
                <a:effectLst/>
                <a:latin typeface="+mj-lt"/>
              </a:rPr>
              <a:t>The Kubernetes development team maintains the following Kubernetes CSI Sidecar Containers:</a:t>
            </a:r>
          </a:p>
          <a:p>
            <a:pPr marL="0" indent="0" algn="l">
              <a:spcBef>
                <a:spcPts val="0"/>
              </a:spcBef>
              <a:buNone/>
            </a:pPr>
            <a:endParaRPr lang="en-AU" sz="1600" b="0" i="0" dirty="0">
              <a:solidFill>
                <a:srgbClr val="333333"/>
              </a:solidFill>
              <a:effectLst/>
              <a:latin typeface="+mj-lt"/>
            </a:endParaRPr>
          </a:p>
          <a:p>
            <a:pPr marL="0" indent="0" algn="l">
              <a:spcBef>
                <a:spcPts val="0"/>
              </a:spcBef>
              <a:buNone/>
            </a:pPr>
            <a:r>
              <a:rPr lang="en-AU" sz="1600" b="0" i="0" u="none" strike="noStrike" dirty="0">
                <a:solidFill>
                  <a:srgbClr val="333333"/>
                </a:solidFill>
                <a:effectLst/>
                <a:latin typeface="+mj-lt"/>
                <a:hlinkClick r:id="rId4"/>
              </a:rPr>
              <a:t>external-provisioner</a:t>
            </a:r>
            <a:endParaRPr lang="en-AU" sz="1600" b="0" i="0" dirty="0">
              <a:solidFill>
                <a:srgbClr val="333333"/>
              </a:solidFill>
              <a:effectLst/>
              <a:latin typeface="+mj-lt"/>
            </a:endParaRPr>
          </a:p>
          <a:p>
            <a:pPr marL="0" indent="0" algn="l">
              <a:spcBef>
                <a:spcPts val="0"/>
              </a:spcBef>
              <a:buNone/>
            </a:pPr>
            <a:r>
              <a:rPr lang="en-AU" sz="1600" b="0" i="0" u="none" strike="noStrike" dirty="0">
                <a:solidFill>
                  <a:srgbClr val="333333"/>
                </a:solidFill>
                <a:effectLst/>
                <a:latin typeface="+mj-lt"/>
                <a:hlinkClick r:id="rId5"/>
              </a:rPr>
              <a:t>external-attacher</a:t>
            </a:r>
            <a:endParaRPr lang="en-AU" sz="1600" b="0" i="0" dirty="0">
              <a:solidFill>
                <a:srgbClr val="333333"/>
              </a:solidFill>
              <a:effectLst/>
              <a:latin typeface="+mj-lt"/>
            </a:endParaRPr>
          </a:p>
          <a:p>
            <a:pPr marL="0" indent="0" algn="l">
              <a:spcBef>
                <a:spcPts val="0"/>
              </a:spcBef>
              <a:buNone/>
            </a:pPr>
            <a:r>
              <a:rPr lang="en-AU" sz="1600" b="0" i="0" u="none" strike="noStrike" dirty="0">
                <a:solidFill>
                  <a:srgbClr val="333333"/>
                </a:solidFill>
                <a:effectLst/>
                <a:latin typeface="+mj-lt"/>
                <a:hlinkClick r:id="rId6"/>
              </a:rPr>
              <a:t>external-snapshotter</a:t>
            </a:r>
            <a:endParaRPr lang="en-AU" sz="1600" b="0" i="0" dirty="0">
              <a:solidFill>
                <a:srgbClr val="333333"/>
              </a:solidFill>
              <a:effectLst/>
              <a:latin typeface="+mj-lt"/>
            </a:endParaRPr>
          </a:p>
          <a:p>
            <a:pPr marL="0" indent="0" algn="l">
              <a:spcBef>
                <a:spcPts val="0"/>
              </a:spcBef>
              <a:buNone/>
            </a:pPr>
            <a:r>
              <a:rPr lang="en-AU" sz="1600" b="0" i="0" u="none" strike="noStrike" dirty="0">
                <a:solidFill>
                  <a:srgbClr val="333333"/>
                </a:solidFill>
                <a:effectLst/>
                <a:latin typeface="+mj-lt"/>
                <a:hlinkClick r:id="rId7"/>
              </a:rPr>
              <a:t>external-resizer</a:t>
            </a:r>
            <a:endParaRPr lang="en-AU" sz="1600" b="0" i="0" dirty="0">
              <a:solidFill>
                <a:srgbClr val="333333"/>
              </a:solidFill>
              <a:effectLst/>
              <a:latin typeface="+mj-lt"/>
            </a:endParaRPr>
          </a:p>
          <a:p>
            <a:pPr marL="0" indent="0" algn="l">
              <a:spcBef>
                <a:spcPts val="0"/>
              </a:spcBef>
              <a:buNone/>
            </a:pPr>
            <a:r>
              <a:rPr lang="en-AU" sz="1600" b="0" i="0" u="none" strike="noStrike" dirty="0">
                <a:solidFill>
                  <a:srgbClr val="333333"/>
                </a:solidFill>
                <a:effectLst/>
                <a:latin typeface="+mj-lt"/>
                <a:hlinkClick r:id="rId8"/>
              </a:rPr>
              <a:t>node-driver-registrar</a:t>
            </a:r>
            <a:endParaRPr lang="en-AU" sz="1600" b="0" i="0" dirty="0">
              <a:solidFill>
                <a:srgbClr val="333333"/>
              </a:solidFill>
              <a:effectLst/>
              <a:latin typeface="+mj-lt"/>
            </a:endParaRPr>
          </a:p>
          <a:p>
            <a:pPr marL="0" indent="0" algn="l">
              <a:spcBef>
                <a:spcPts val="0"/>
              </a:spcBef>
              <a:buNone/>
            </a:pPr>
            <a:r>
              <a:rPr lang="en-AU" sz="1600" b="0" i="0" u="none" strike="noStrike" dirty="0">
                <a:solidFill>
                  <a:srgbClr val="333333"/>
                </a:solidFill>
                <a:effectLst/>
                <a:latin typeface="+mj-lt"/>
                <a:hlinkClick r:id="rId9"/>
              </a:rPr>
              <a:t>livenessprobe</a:t>
            </a:r>
            <a:endParaRPr lang="en-AU" sz="1600" b="0" i="0" dirty="0">
              <a:solidFill>
                <a:srgbClr val="333333"/>
              </a:solidFill>
              <a:effectLst/>
              <a:latin typeface="+mj-lt"/>
            </a:endParaRPr>
          </a:p>
          <a:p>
            <a:pPr marL="0" indent="0">
              <a:spcBef>
                <a:spcPts val="0"/>
              </a:spcBef>
              <a:buNone/>
            </a:pPr>
            <a:br>
              <a:rPr lang="en-AU" sz="1600" u="none" strike="noStrike" dirty="0">
                <a:effectLst/>
                <a:latin typeface="+mj-lt"/>
                <a:hlinkClick r:id="rId10" tooltip="Previous chapter"/>
              </a:rPr>
            </a:br>
            <a:endParaRPr lang="en-US" sz="1600" dirty="0">
              <a:latin typeface="+mj-lt"/>
            </a:endParaRPr>
          </a:p>
        </p:txBody>
      </p:sp>
      <p:sp>
        <p:nvSpPr>
          <p:cNvPr id="4" name="Title 5">
            <a:extLst>
              <a:ext uri="{FF2B5EF4-FFF2-40B4-BE49-F238E27FC236}">
                <a16:creationId xmlns:a16="http://schemas.microsoft.com/office/drawing/2014/main" id="{F18F0A76-4D56-4CEA-8311-B6603AAA4D26}"/>
              </a:ext>
            </a:extLst>
          </p:cNvPr>
          <p:cNvSpPr txBox="1">
            <a:spLocks/>
          </p:cNvSpPr>
          <p:nvPr/>
        </p:nvSpPr>
        <p:spPr>
          <a:xfrm>
            <a:off x="0" y="9525"/>
            <a:ext cx="9144000" cy="548259"/>
          </a:xfrm>
          <a:prstGeom prst="rect">
            <a:avLst/>
          </a:prstGeom>
          <a:solidFill>
            <a:srgbClr val="222F3E"/>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sz="2400" kern="1200">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AU" b="1" i="0" u="none" strike="noStrike" dirty="0">
                <a:solidFill>
                  <a:schemeClr val="bg1"/>
                </a:solidFill>
                <a:effectLst/>
                <a:latin typeface="Open Sans" panose="020B0606030504020204" pitchFamily="34" charset="0"/>
              </a:rPr>
              <a:t>Kubernetes CSI Sidecar Containers</a:t>
            </a:r>
            <a:endParaRPr lang="en-AU" b="1"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471116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With </a:t>
            </a:r>
            <a:r>
              <a:rPr lang="en-US" sz="2400" b="1" dirty="0" err="1">
                <a:latin typeface="+mj-lt"/>
                <a:ea typeface="Amazon Ember" panose="020B0603020204020204" pitchFamily="34" charset="0"/>
                <a:cs typeface="Amazon Ember" panose="020B0603020204020204" pitchFamily="34" charset="0"/>
              </a:rPr>
              <a:t>ebs</a:t>
            </a:r>
            <a:r>
              <a:rPr lang="en-US" sz="2400" b="1" dirty="0">
                <a:latin typeface="+mj-lt"/>
                <a:ea typeface="Amazon Ember" panose="020B0603020204020204" pitchFamily="34" charset="0"/>
                <a:cs typeface="Amazon Ember" panose="020B0603020204020204" pitchFamily="34" charset="0"/>
              </a:rPr>
              <a:t>-</a:t>
            </a:r>
            <a:r>
              <a:rPr lang="en-US" sz="2400" b="1" dirty="0" err="1">
                <a:latin typeface="+mj-lt"/>
                <a:ea typeface="Amazon Ember" panose="020B0603020204020204" pitchFamily="34" charset="0"/>
                <a:cs typeface="Amazon Ember" panose="020B0603020204020204" pitchFamily="34" charset="0"/>
              </a:rPr>
              <a:t>csi</a:t>
            </a:r>
            <a:r>
              <a:rPr lang="en-US" sz="2400" b="1" dirty="0">
                <a:latin typeface="+mj-lt"/>
                <a:ea typeface="Amazon Ember" panose="020B0603020204020204" pitchFamily="34" charset="0"/>
                <a:cs typeface="Amazon Ember" panose="020B0603020204020204" pitchFamily="34" charset="0"/>
              </a:rPr>
              <a:t>-driver add-on</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781050" y="769424"/>
            <a:ext cx="7886700" cy="351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sp>
        <p:nvSpPr>
          <p:cNvPr id="11" name="Rectangle 3">
            <a:extLst>
              <a:ext uri="{FF2B5EF4-FFF2-40B4-BE49-F238E27FC236}">
                <a16:creationId xmlns:a16="http://schemas.microsoft.com/office/drawing/2014/main" id="{FC07C2A5-C363-66C9-8A85-4912F4C7292F}"/>
              </a:ext>
            </a:extLst>
          </p:cNvPr>
          <p:cNvSpPr>
            <a:spLocks noChangeArrowheads="1"/>
          </p:cNvSpPr>
          <p:nvPr/>
        </p:nvSpPr>
        <p:spPr bwMode="auto">
          <a:xfrm>
            <a:off x="114299" y="858675"/>
            <a:ext cx="26078731" cy="49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4" name="Picture 13">
            <a:extLst>
              <a:ext uri="{FF2B5EF4-FFF2-40B4-BE49-F238E27FC236}">
                <a16:creationId xmlns:a16="http://schemas.microsoft.com/office/drawing/2014/main" id="{BA3BD754-296D-AF8D-0B1A-D323EA72A5F1}"/>
              </a:ext>
            </a:extLst>
          </p:cNvPr>
          <p:cNvPicPr>
            <a:picLocks noChangeAspect="1"/>
          </p:cNvPicPr>
          <p:nvPr/>
        </p:nvPicPr>
        <p:blipFill>
          <a:blip r:embed="rId3"/>
          <a:stretch>
            <a:fillRect/>
          </a:stretch>
        </p:blipFill>
        <p:spPr>
          <a:xfrm>
            <a:off x="476250" y="1098497"/>
            <a:ext cx="3691055" cy="3614951"/>
          </a:xfrm>
          <a:prstGeom prst="rect">
            <a:avLst/>
          </a:prstGeom>
        </p:spPr>
      </p:pic>
      <p:pic>
        <p:nvPicPr>
          <p:cNvPr id="15" name="Picture 14">
            <a:extLst>
              <a:ext uri="{FF2B5EF4-FFF2-40B4-BE49-F238E27FC236}">
                <a16:creationId xmlns:a16="http://schemas.microsoft.com/office/drawing/2014/main" id="{AADC56BD-B2E6-08AB-1A4B-C1AFD15FED5A}"/>
              </a:ext>
            </a:extLst>
          </p:cNvPr>
          <p:cNvPicPr>
            <a:picLocks noChangeAspect="1"/>
          </p:cNvPicPr>
          <p:nvPr/>
        </p:nvPicPr>
        <p:blipFill>
          <a:blip r:embed="rId4"/>
          <a:stretch>
            <a:fillRect/>
          </a:stretch>
        </p:blipFill>
        <p:spPr>
          <a:xfrm>
            <a:off x="4976697" y="1353215"/>
            <a:ext cx="3541033" cy="3346389"/>
          </a:xfrm>
          <a:prstGeom prst="rect">
            <a:avLst/>
          </a:prstGeom>
        </p:spPr>
      </p:pic>
      <p:sp>
        <p:nvSpPr>
          <p:cNvPr id="2" name="TextBox 1">
            <a:extLst>
              <a:ext uri="{FF2B5EF4-FFF2-40B4-BE49-F238E27FC236}">
                <a16:creationId xmlns:a16="http://schemas.microsoft.com/office/drawing/2014/main" id="{FD5F67BF-973F-4D9E-6B28-3CF740EF8CB8}"/>
              </a:ext>
            </a:extLst>
          </p:cNvPr>
          <p:cNvSpPr txBox="1"/>
          <p:nvPr/>
        </p:nvSpPr>
        <p:spPr>
          <a:xfrm>
            <a:off x="214832" y="623345"/>
            <a:ext cx="3950120" cy="307777"/>
          </a:xfrm>
          <a:prstGeom prst="rect">
            <a:avLst/>
          </a:prstGeom>
          <a:noFill/>
        </p:spPr>
        <p:txBody>
          <a:bodyPr wrap="none" rtlCol="0">
            <a:spAutoFit/>
          </a:bodyPr>
          <a:lstStyle/>
          <a:p>
            <a:r>
              <a:rPr lang="en-US" sz="1400" dirty="0"/>
              <a:t>Containers in the </a:t>
            </a:r>
            <a:r>
              <a:rPr lang="en-US" sz="1400" b="1" dirty="0" err="1">
                <a:solidFill>
                  <a:srgbClr val="FF0000"/>
                </a:solidFill>
              </a:rPr>
              <a:t>ebs</a:t>
            </a:r>
            <a:r>
              <a:rPr lang="en-US" sz="1400" b="1" dirty="0">
                <a:solidFill>
                  <a:srgbClr val="FF0000"/>
                </a:solidFill>
              </a:rPr>
              <a:t>-</a:t>
            </a:r>
            <a:r>
              <a:rPr lang="en-US" sz="1400" b="1" dirty="0" err="1">
                <a:solidFill>
                  <a:srgbClr val="FF0000"/>
                </a:solidFill>
              </a:rPr>
              <a:t>csi</a:t>
            </a:r>
            <a:r>
              <a:rPr lang="en-US" sz="1400" b="1" dirty="0">
                <a:solidFill>
                  <a:srgbClr val="FF0000"/>
                </a:solidFill>
              </a:rPr>
              <a:t>-controller-</a:t>
            </a:r>
            <a:r>
              <a:rPr lang="en-US" sz="1400" b="1" dirty="0" err="1">
                <a:solidFill>
                  <a:srgbClr val="FF0000"/>
                </a:solidFill>
              </a:rPr>
              <a:t>xxxxx</a:t>
            </a:r>
            <a:r>
              <a:rPr lang="en-US" sz="1400" dirty="0"/>
              <a:t>  pod</a:t>
            </a:r>
          </a:p>
        </p:txBody>
      </p:sp>
      <p:sp>
        <p:nvSpPr>
          <p:cNvPr id="3" name="TextBox 2">
            <a:extLst>
              <a:ext uri="{FF2B5EF4-FFF2-40B4-BE49-F238E27FC236}">
                <a16:creationId xmlns:a16="http://schemas.microsoft.com/office/drawing/2014/main" id="{2DEE8F73-11C6-F104-8771-304B1CF21AA0}"/>
              </a:ext>
            </a:extLst>
          </p:cNvPr>
          <p:cNvSpPr txBox="1"/>
          <p:nvPr/>
        </p:nvSpPr>
        <p:spPr>
          <a:xfrm>
            <a:off x="4976697" y="644878"/>
            <a:ext cx="3568606" cy="307777"/>
          </a:xfrm>
          <a:prstGeom prst="rect">
            <a:avLst/>
          </a:prstGeom>
          <a:noFill/>
        </p:spPr>
        <p:txBody>
          <a:bodyPr wrap="none" rtlCol="0">
            <a:spAutoFit/>
          </a:bodyPr>
          <a:lstStyle/>
          <a:p>
            <a:r>
              <a:rPr lang="en-US" sz="1400" dirty="0"/>
              <a:t>Containers in the </a:t>
            </a:r>
            <a:r>
              <a:rPr lang="en-US" sz="1400" b="1" dirty="0" err="1">
                <a:solidFill>
                  <a:srgbClr val="FF0000"/>
                </a:solidFill>
              </a:rPr>
              <a:t>ebs</a:t>
            </a:r>
            <a:r>
              <a:rPr lang="en-US" sz="1400" b="1" dirty="0">
                <a:solidFill>
                  <a:srgbClr val="FF0000"/>
                </a:solidFill>
              </a:rPr>
              <a:t>-</a:t>
            </a:r>
            <a:r>
              <a:rPr lang="en-US" sz="1400" b="1" dirty="0" err="1">
                <a:solidFill>
                  <a:srgbClr val="FF0000"/>
                </a:solidFill>
              </a:rPr>
              <a:t>csi</a:t>
            </a:r>
            <a:r>
              <a:rPr lang="en-US" sz="1400" b="1" dirty="0">
                <a:solidFill>
                  <a:srgbClr val="FF0000"/>
                </a:solidFill>
              </a:rPr>
              <a:t>-node-</a:t>
            </a:r>
            <a:r>
              <a:rPr lang="en-US" sz="1400" b="1" dirty="0" err="1">
                <a:solidFill>
                  <a:srgbClr val="FF0000"/>
                </a:solidFill>
              </a:rPr>
              <a:t>xxxxx</a:t>
            </a:r>
            <a:r>
              <a:rPr lang="en-US" sz="1400" dirty="0"/>
              <a:t>  pod</a:t>
            </a:r>
          </a:p>
        </p:txBody>
      </p:sp>
    </p:spTree>
    <p:extLst>
      <p:ext uri="{BB962C8B-B14F-4D97-AF65-F5344CB8AC3E}">
        <p14:creationId xmlns:p14="http://schemas.microsoft.com/office/powerpoint/2010/main" val="149877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err="1">
                <a:latin typeface="+mj-lt"/>
                <a:ea typeface="Amazon Ember" panose="020B0603020204020204" pitchFamily="34" charset="0"/>
                <a:cs typeface="Amazon Ember" panose="020B0603020204020204" pitchFamily="34" charset="0"/>
              </a:rPr>
              <a:t>csidriver</a:t>
            </a:r>
            <a:r>
              <a:rPr lang="en-US" sz="2400" b="1" dirty="0">
                <a:latin typeface="+mj-lt"/>
                <a:ea typeface="Amazon Ember" panose="020B0603020204020204" pitchFamily="34" charset="0"/>
                <a:cs typeface="Amazon Ember" panose="020B0603020204020204" pitchFamily="34" charset="0"/>
              </a:rPr>
              <a:t> </a:t>
            </a:r>
          </a:p>
        </p:txBody>
      </p:sp>
      <p:pic>
        <p:nvPicPr>
          <p:cNvPr id="4" name="Picture 3">
            <a:extLst>
              <a:ext uri="{FF2B5EF4-FFF2-40B4-BE49-F238E27FC236}">
                <a16:creationId xmlns:a16="http://schemas.microsoft.com/office/drawing/2014/main" id="{0922AF5A-30E4-010C-BD8E-24D7352162E5}"/>
              </a:ext>
            </a:extLst>
          </p:cNvPr>
          <p:cNvPicPr>
            <a:picLocks noChangeAspect="1"/>
          </p:cNvPicPr>
          <p:nvPr/>
        </p:nvPicPr>
        <p:blipFill>
          <a:blip r:embed="rId3"/>
          <a:stretch>
            <a:fillRect/>
          </a:stretch>
        </p:blipFill>
        <p:spPr>
          <a:xfrm>
            <a:off x="5796224" y="698499"/>
            <a:ext cx="2782626" cy="3961881"/>
          </a:xfrm>
          <a:prstGeom prst="rect">
            <a:avLst/>
          </a:prstGeom>
        </p:spPr>
      </p:pic>
      <p:pic>
        <p:nvPicPr>
          <p:cNvPr id="5" name="Picture 4">
            <a:extLst>
              <a:ext uri="{FF2B5EF4-FFF2-40B4-BE49-F238E27FC236}">
                <a16:creationId xmlns:a16="http://schemas.microsoft.com/office/drawing/2014/main" id="{6ABD911A-0981-62C1-79B5-A34889CBB818}"/>
              </a:ext>
            </a:extLst>
          </p:cNvPr>
          <p:cNvPicPr>
            <a:picLocks noChangeAspect="1"/>
          </p:cNvPicPr>
          <p:nvPr/>
        </p:nvPicPr>
        <p:blipFill>
          <a:blip r:embed="rId4"/>
          <a:stretch>
            <a:fillRect/>
          </a:stretch>
        </p:blipFill>
        <p:spPr>
          <a:xfrm>
            <a:off x="1118234" y="2734421"/>
            <a:ext cx="2724559" cy="1969963"/>
          </a:xfrm>
          <a:prstGeom prst="rect">
            <a:avLst/>
          </a:prstGeom>
        </p:spPr>
      </p:pic>
      <p:sp>
        <p:nvSpPr>
          <p:cNvPr id="7" name="Right Arrow 6">
            <a:extLst>
              <a:ext uri="{FF2B5EF4-FFF2-40B4-BE49-F238E27FC236}">
                <a16:creationId xmlns:a16="http://schemas.microsoft.com/office/drawing/2014/main" id="{7794B505-BB39-D709-DC36-059FCCA2CCD5}"/>
              </a:ext>
            </a:extLst>
          </p:cNvPr>
          <p:cNvSpPr/>
          <p:nvPr/>
        </p:nvSpPr>
        <p:spPr>
          <a:xfrm>
            <a:off x="4164559" y="2571750"/>
            <a:ext cx="1136650" cy="482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30783A29-CC65-D9C4-3EEF-A33FEEB3393C}"/>
              </a:ext>
            </a:extLst>
          </p:cNvPr>
          <p:cNvPicPr>
            <a:picLocks noChangeAspect="1"/>
          </p:cNvPicPr>
          <p:nvPr/>
        </p:nvPicPr>
        <p:blipFill>
          <a:blip r:embed="rId5"/>
          <a:stretch>
            <a:fillRect/>
          </a:stretch>
        </p:blipFill>
        <p:spPr>
          <a:xfrm>
            <a:off x="77525" y="601788"/>
            <a:ext cx="4805978" cy="2088629"/>
          </a:xfrm>
          <a:prstGeom prst="rect">
            <a:avLst/>
          </a:prstGeom>
        </p:spPr>
      </p:pic>
    </p:spTree>
    <p:extLst>
      <p:ext uri="{BB962C8B-B14F-4D97-AF65-F5344CB8AC3E}">
        <p14:creationId xmlns:p14="http://schemas.microsoft.com/office/powerpoint/2010/main" val="2719136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err="1">
                <a:latin typeface="+mj-lt"/>
                <a:ea typeface="Amazon Ember" panose="020B0603020204020204" pitchFamily="34" charset="0"/>
                <a:cs typeface="Amazon Ember" panose="020B0603020204020204" pitchFamily="34" charset="0"/>
              </a:rPr>
              <a:t>csinode</a:t>
            </a:r>
            <a:r>
              <a:rPr lang="en-US" sz="2400" b="1" dirty="0">
                <a:latin typeface="+mj-lt"/>
                <a:ea typeface="Amazon Ember" panose="020B0603020204020204" pitchFamily="34" charset="0"/>
                <a:cs typeface="Amazon Ember" panose="020B0603020204020204" pitchFamily="34" charset="0"/>
              </a:rPr>
              <a:t> </a:t>
            </a:r>
          </a:p>
        </p:txBody>
      </p:sp>
      <p:sp>
        <p:nvSpPr>
          <p:cNvPr id="7" name="Right Arrow 6">
            <a:extLst>
              <a:ext uri="{FF2B5EF4-FFF2-40B4-BE49-F238E27FC236}">
                <a16:creationId xmlns:a16="http://schemas.microsoft.com/office/drawing/2014/main" id="{7794B505-BB39-D709-DC36-059FCCA2CCD5}"/>
              </a:ext>
            </a:extLst>
          </p:cNvPr>
          <p:cNvSpPr/>
          <p:nvPr/>
        </p:nvSpPr>
        <p:spPr>
          <a:xfrm>
            <a:off x="4351865" y="2417191"/>
            <a:ext cx="848125" cy="774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650B4C0-928D-0B1F-579D-A97BA9CD0D1E}"/>
              </a:ext>
            </a:extLst>
          </p:cNvPr>
          <p:cNvPicPr>
            <a:picLocks noChangeAspect="1"/>
          </p:cNvPicPr>
          <p:nvPr/>
        </p:nvPicPr>
        <p:blipFill>
          <a:blip r:embed="rId3"/>
          <a:stretch>
            <a:fillRect/>
          </a:stretch>
        </p:blipFill>
        <p:spPr>
          <a:xfrm>
            <a:off x="5243637" y="1117600"/>
            <a:ext cx="3747055" cy="3168650"/>
          </a:xfrm>
          <a:prstGeom prst="rect">
            <a:avLst/>
          </a:prstGeom>
        </p:spPr>
      </p:pic>
      <p:pic>
        <p:nvPicPr>
          <p:cNvPr id="3" name="Picture 2">
            <a:extLst>
              <a:ext uri="{FF2B5EF4-FFF2-40B4-BE49-F238E27FC236}">
                <a16:creationId xmlns:a16="http://schemas.microsoft.com/office/drawing/2014/main" id="{FEF63AF6-B0B4-9AF5-5266-3F862200EE92}"/>
              </a:ext>
            </a:extLst>
          </p:cNvPr>
          <p:cNvPicPr>
            <a:picLocks noChangeAspect="1"/>
          </p:cNvPicPr>
          <p:nvPr/>
        </p:nvPicPr>
        <p:blipFill>
          <a:blip r:embed="rId4"/>
          <a:stretch>
            <a:fillRect/>
          </a:stretch>
        </p:blipFill>
        <p:spPr>
          <a:xfrm>
            <a:off x="0" y="1832991"/>
            <a:ext cx="4286910" cy="1761109"/>
          </a:xfrm>
          <a:prstGeom prst="rect">
            <a:avLst/>
          </a:prstGeom>
        </p:spPr>
      </p:pic>
    </p:spTree>
    <p:extLst>
      <p:ext uri="{BB962C8B-B14F-4D97-AF65-F5344CB8AC3E}">
        <p14:creationId xmlns:p14="http://schemas.microsoft.com/office/powerpoint/2010/main" val="94386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Node object  </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781050" y="769424"/>
            <a:ext cx="7886700" cy="351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pic>
        <p:nvPicPr>
          <p:cNvPr id="2" name="Picture 1">
            <a:extLst>
              <a:ext uri="{FF2B5EF4-FFF2-40B4-BE49-F238E27FC236}">
                <a16:creationId xmlns:a16="http://schemas.microsoft.com/office/drawing/2014/main" id="{C2E77685-0869-E9CF-F5A0-5F9C5346CBE6}"/>
              </a:ext>
            </a:extLst>
          </p:cNvPr>
          <p:cNvPicPr>
            <a:picLocks noChangeAspect="1"/>
          </p:cNvPicPr>
          <p:nvPr/>
        </p:nvPicPr>
        <p:blipFill>
          <a:blip r:embed="rId3"/>
          <a:stretch>
            <a:fillRect/>
          </a:stretch>
        </p:blipFill>
        <p:spPr>
          <a:xfrm>
            <a:off x="61503" y="940517"/>
            <a:ext cx="9020994" cy="3173213"/>
          </a:xfrm>
          <a:prstGeom prst="rect">
            <a:avLst/>
          </a:prstGeom>
        </p:spPr>
      </p:pic>
    </p:spTree>
    <p:extLst>
      <p:ext uri="{BB962C8B-B14F-4D97-AF65-F5344CB8AC3E}">
        <p14:creationId xmlns:p14="http://schemas.microsoft.com/office/powerpoint/2010/main" val="819276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Node object  </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781050" y="769424"/>
            <a:ext cx="7886700" cy="351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sp>
        <p:nvSpPr>
          <p:cNvPr id="3" name="TextBox 2">
            <a:extLst>
              <a:ext uri="{FF2B5EF4-FFF2-40B4-BE49-F238E27FC236}">
                <a16:creationId xmlns:a16="http://schemas.microsoft.com/office/drawing/2014/main" id="{2D8D4AF2-9516-57FF-8325-6AB38B72339D}"/>
              </a:ext>
            </a:extLst>
          </p:cNvPr>
          <p:cNvSpPr txBox="1"/>
          <p:nvPr/>
        </p:nvSpPr>
        <p:spPr>
          <a:xfrm>
            <a:off x="1563328" y="733700"/>
            <a:ext cx="901209" cy="369332"/>
          </a:xfrm>
          <a:prstGeom prst="rect">
            <a:avLst/>
          </a:prstGeom>
          <a:noFill/>
        </p:spPr>
        <p:txBody>
          <a:bodyPr wrap="none" rtlCol="0">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Before</a:t>
            </a:r>
          </a:p>
        </p:txBody>
      </p:sp>
      <p:sp>
        <p:nvSpPr>
          <p:cNvPr id="4" name="TextBox 3">
            <a:extLst>
              <a:ext uri="{FF2B5EF4-FFF2-40B4-BE49-F238E27FC236}">
                <a16:creationId xmlns:a16="http://schemas.microsoft.com/office/drawing/2014/main" id="{B2B1CDD8-5A18-7BDC-1333-8E40A79F031F}"/>
              </a:ext>
            </a:extLst>
          </p:cNvPr>
          <p:cNvSpPr txBox="1"/>
          <p:nvPr/>
        </p:nvSpPr>
        <p:spPr>
          <a:xfrm>
            <a:off x="6091083" y="733700"/>
            <a:ext cx="737702" cy="369332"/>
          </a:xfrm>
          <a:prstGeom prst="rect">
            <a:avLst/>
          </a:prstGeom>
          <a:noFill/>
        </p:spPr>
        <p:txBody>
          <a:bodyPr wrap="none" rtlCol="0">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After</a:t>
            </a:r>
          </a:p>
        </p:txBody>
      </p:sp>
      <p:pic>
        <p:nvPicPr>
          <p:cNvPr id="7" name="Picture 6">
            <a:extLst>
              <a:ext uri="{FF2B5EF4-FFF2-40B4-BE49-F238E27FC236}">
                <a16:creationId xmlns:a16="http://schemas.microsoft.com/office/drawing/2014/main" id="{A48F3773-98C3-1852-2215-12330775CBCB}"/>
              </a:ext>
            </a:extLst>
          </p:cNvPr>
          <p:cNvPicPr>
            <a:picLocks noChangeAspect="1"/>
          </p:cNvPicPr>
          <p:nvPr/>
        </p:nvPicPr>
        <p:blipFill>
          <a:blip r:embed="rId3"/>
          <a:stretch>
            <a:fillRect/>
          </a:stretch>
        </p:blipFill>
        <p:spPr>
          <a:xfrm>
            <a:off x="75827" y="1042815"/>
            <a:ext cx="4323307" cy="3116230"/>
          </a:xfrm>
          <a:prstGeom prst="rect">
            <a:avLst/>
          </a:prstGeom>
        </p:spPr>
      </p:pic>
      <p:pic>
        <p:nvPicPr>
          <p:cNvPr id="8" name="Picture 7">
            <a:extLst>
              <a:ext uri="{FF2B5EF4-FFF2-40B4-BE49-F238E27FC236}">
                <a16:creationId xmlns:a16="http://schemas.microsoft.com/office/drawing/2014/main" id="{3A528398-5D0B-D6D4-85C3-D46BA21825DD}"/>
              </a:ext>
            </a:extLst>
          </p:cNvPr>
          <p:cNvPicPr>
            <a:picLocks noChangeAspect="1"/>
          </p:cNvPicPr>
          <p:nvPr/>
        </p:nvPicPr>
        <p:blipFill>
          <a:blip r:embed="rId4"/>
          <a:stretch>
            <a:fillRect/>
          </a:stretch>
        </p:blipFill>
        <p:spPr>
          <a:xfrm>
            <a:off x="4631775" y="1042815"/>
            <a:ext cx="4436398" cy="3366984"/>
          </a:xfrm>
          <a:prstGeom prst="rect">
            <a:avLst/>
          </a:prstGeom>
        </p:spPr>
      </p:pic>
    </p:spTree>
    <p:extLst>
      <p:ext uri="{BB962C8B-B14F-4D97-AF65-F5344CB8AC3E}">
        <p14:creationId xmlns:p14="http://schemas.microsoft.com/office/powerpoint/2010/main" val="3780994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PVC Created</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162485" y="814049"/>
            <a:ext cx="8667750" cy="38475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sp>
        <p:nvSpPr>
          <p:cNvPr id="2" name="TextBox 1">
            <a:extLst>
              <a:ext uri="{FF2B5EF4-FFF2-40B4-BE49-F238E27FC236}">
                <a16:creationId xmlns:a16="http://schemas.microsoft.com/office/drawing/2014/main" id="{473597D8-42FA-27B0-8314-F824A2DE261D}"/>
              </a:ext>
            </a:extLst>
          </p:cNvPr>
          <p:cNvSpPr txBox="1"/>
          <p:nvPr/>
        </p:nvSpPr>
        <p:spPr>
          <a:xfrm>
            <a:off x="1030806" y="1260520"/>
            <a:ext cx="7082388" cy="1477328"/>
          </a:xfrm>
          <a:prstGeom prst="rect">
            <a:avLst/>
          </a:prstGeom>
          <a:noFill/>
        </p:spPr>
        <p:txBody>
          <a:bodyPr wrap="none" rtlCol="0">
            <a:spAutoFit/>
          </a:bodyPr>
          <a:lstStyle/>
          <a:p>
            <a:r>
              <a:rPr lang="en-US" sz="3600" b="1" dirty="0" err="1">
                <a:latin typeface="+mj-lt"/>
                <a:ea typeface="Amazon Ember" panose="020B0603020204020204" pitchFamily="34" charset="0"/>
                <a:cs typeface="Amazon Ember" panose="020B0603020204020204" pitchFamily="34" charset="0"/>
              </a:rPr>
              <a:t>PersistentVolumeClaim</a:t>
            </a:r>
            <a:r>
              <a:rPr lang="en-US" sz="3600" b="1" dirty="0">
                <a:latin typeface="+mj-lt"/>
                <a:ea typeface="Amazon Ember" panose="020B0603020204020204" pitchFamily="34" charset="0"/>
                <a:cs typeface="Amazon Ember" panose="020B0603020204020204" pitchFamily="34" charset="0"/>
              </a:rPr>
              <a:t> Created</a:t>
            </a:r>
          </a:p>
          <a:p>
            <a:endParaRPr lang="en-US" sz="3600" b="1" dirty="0">
              <a:latin typeface="+mj-lt"/>
              <a:ea typeface="Amazon Ember" panose="020B0603020204020204" pitchFamily="34" charset="0"/>
              <a:cs typeface="Amazon Ember" panose="020B0603020204020204" pitchFamily="34" charset="0"/>
            </a:endParaRPr>
          </a:p>
          <a:p>
            <a:pPr algn="ctr"/>
            <a:r>
              <a:rPr lang="en-US" b="1" dirty="0">
                <a:latin typeface="+mj-lt"/>
                <a:ea typeface="Amazon Ember" panose="020B0603020204020204" pitchFamily="34" charset="0"/>
                <a:cs typeface="Amazon Ember" panose="020B0603020204020204" pitchFamily="34" charset="0"/>
              </a:rPr>
              <a:t>3-PVC</a:t>
            </a:r>
            <a:endParaRPr lang="en-US" dirty="0"/>
          </a:p>
        </p:txBody>
      </p:sp>
    </p:spTree>
    <p:extLst>
      <p:ext uri="{BB962C8B-B14F-4D97-AF65-F5344CB8AC3E}">
        <p14:creationId xmlns:p14="http://schemas.microsoft.com/office/powerpoint/2010/main" val="2121412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Status </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781050" y="769424"/>
            <a:ext cx="7886700" cy="351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sp>
        <p:nvSpPr>
          <p:cNvPr id="3" name="Rounded Rectangle 2">
            <a:extLst>
              <a:ext uri="{FF2B5EF4-FFF2-40B4-BE49-F238E27FC236}">
                <a16:creationId xmlns:a16="http://schemas.microsoft.com/office/drawing/2014/main" id="{C3AD71AA-8BBC-5D88-A648-0E7F3A5F148B}"/>
              </a:ext>
            </a:extLst>
          </p:cNvPr>
          <p:cNvSpPr/>
          <p:nvPr/>
        </p:nvSpPr>
        <p:spPr>
          <a:xfrm>
            <a:off x="111159" y="1596191"/>
            <a:ext cx="1112363" cy="5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PVC</a:t>
            </a:r>
          </a:p>
        </p:txBody>
      </p:sp>
      <p:sp>
        <p:nvSpPr>
          <p:cNvPr id="4" name="Rounded Rectangle 3">
            <a:extLst>
              <a:ext uri="{FF2B5EF4-FFF2-40B4-BE49-F238E27FC236}">
                <a16:creationId xmlns:a16="http://schemas.microsoft.com/office/drawing/2014/main" id="{1397CCAD-AD5E-B629-936C-10C657B4C4D4}"/>
              </a:ext>
            </a:extLst>
          </p:cNvPr>
          <p:cNvSpPr/>
          <p:nvPr/>
        </p:nvSpPr>
        <p:spPr>
          <a:xfrm>
            <a:off x="108671" y="757065"/>
            <a:ext cx="1112363" cy="5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t>
            </a:r>
          </a:p>
        </p:txBody>
      </p:sp>
      <p:cxnSp>
        <p:nvCxnSpPr>
          <p:cNvPr id="11" name="Straight Connector 10">
            <a:extLst>
              <a:ext uri="{FF2B5EF4-FFF2-40B4-BE49-F238E27FC236}">
                <a16:creationId xmlns:a16="http://schemas.microsoft.com/office/drawing/2014/main" id="{7CD28D6A-4AC3-D7D8-2012-C31D4A72375F}"/>
              </a:ext>
            </a:extLst>
          </p:cNvPr>
          <p:cNvCxnSpPr>
            <a:cxnSpLocks/>
          </p:cNvCxnSpPr>
          <p:nvPr/>
        </p:nvCxnSpPr>
        <p:spPr>
          <a:xfrm flipH="1" flipV="1">
            <a:off x="169682" y="2765450"/>
            <a:ext cx="8342722" cy="69399"/>
          </a:xfrm>
          <a:prstGeom prst="line">
            <a:avLst/>
          </a:prstGeom>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0B3906F1-BEF5-3958-DB13-5FE9B484FFD5}"/>
              </a:ext>
            </a:extLst>
          </p:cNvPr>
          <p:cNvSpPr/>
          <p:nvPr/>
        </p:nvSpPr>
        <p:spPr>
          <a:xfrm>
            <a:off x="42675" y="2493312"/>
            <a:ext cx="1977861" cy="272865"/>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kubernetes</a:t>
            </a:r>
            <a:endParaRPr lang="en-US" dirty="0"/>
          </a:p>
        </p:txBody>
      </p:sp>
      <p:sp>
        <p:nvSpPr>
          <p:cNvPr id="22" name="Rounded Rectangle 21">
            <a:extLst>
              <a:ext uri="{FF2B5EF4-FFF2-40B4-BE49-F238E27FC236}">
                <a16:creationId xmlns:a16="http://schemas.microsoft.com/office/drawing/2014/main" id="{545FFF7E-A11B-4098-F4A8-61F93E4A3384}"/>
              </a:ext>
            </a:extLst>
          </p:cNvPr>
          <p:cNvSpPr/>
          <p:nvPr/>
        </p:nvSpPr>
        <p:spPr>
          <a:xfrm>
            <a:off x="2557249" y="858675"/>
            <a:ext cx="2554157" cy="3179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 Provisioner =</a:t>
            </a:r>
            <a:r>
              <a:rPr lang="en-US" sz="1200" dirty="0" err="1">
                <a:solidFill>
                  <a:schemeClr val="bg1"/>
                </a:solidFill>
              </a:rPr>
              <a:t>ebs.csi.aws.com</a:t>
            </a:r>
            <a:endParaRPr lang="en-US" sz="1200" dirty="0">
              <a:solidFill>
                <a:schemeClr val="bg1"/>
              </a:solidFill>
            </a:endParaRPr>
          </a:p>
        </p:txBody>
      </p:sp>
      <p:cxnSp>
        <p:nvCxnSpPr>
          <p:cNvPr id="9" name="Straight Connector 8">
            <a:extLst>
              <a:ext uri="{FF2B5EF4-FFF2-40B4-BE49-F238E27FC236}">
                <a16:creationId xmlns:a16="http://schemas.microsoft.com/office/drawing/2014/main" id="{A42DD732-49EA-56B1-D9AF-DA509D15A78F}"/>
              </a:ext>
            </a:extLst>
          </p:cNvPr>
          <p:cNvCxnSpPr>
            <a:endCxn id="22" idx="1"/>
          </p:cNvCxnSpPr>
          <p:nvPr/>
        </p:nvCxnSpPr>
        <p:spPr>
          <a:xfrm>
            <a:off x="1221034" y="1017651"/>
            <a:ext cx="133621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14E6CC0-23AC-E3E4-39CE-BA8714D946F8}"/>
              </a:ext>
            </a:extLst>
          </p:cNvPr>
          <p:cNvCxnSpPr>
            <a:stCxn id="4" idx="2"/>
            <a:endCxn id="3" idx="0"/>
          </p:cNvCxnSpPr>
          <p:nvPr/>
        </p:nvCxnSpPr>
        <p:spPr>
          <a:xfrm>
            <a:off x="664853" y="1292625"/>
            <a:ext cx="2488" cy="3035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819E1B0-C730-0A54-2F6D-A6D5A028C1CF}"/>
              </a:ext>
            </a:extLst>
          </p:cNvPr>
          <p:cNvCxnSpPr>
            <a:cxnSpLocks/>
            <a:stCxn id="3" idx="3"/>
          </p:cNvCxnSpPr>
          <p:nvPr/>
        </p:nvCxnSpPr>
        <p:spPr>
          <a:xfrm>
            <a:off x="1223522" y="1863971"/>
            <a:ext cx="1380451" cy="12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a:extLst>
              <a:ext uri="{FF2B5EF4-FFF2-40B4-BE49-F238E27FC236}">
                <a16:creationId xmlns:a16="http://schemas.microsoft.com/office/drawing/2014/main" id="{72BA9D05-FD45-5055-D895-C8C53C5A76E3}"/>
              </a:ext>
            </a:extLst>
          </p:cNvPr>
          <p:cNvSpPr/>
          <p:nvPr/>
        </p:nvSpPr>
        <p:spPr>
          <a:xfrm>
            <a:off x="2603973" y="1292625"/>
            <a:ext cx="5276377" cy="1142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C00000"/>
                </a:solidFill>
              </a:rPr>
              <a:t>No Pod , No action from </a:t>
            </a:r>
            <a:r>
              <a:rPr lang="en-US" sz="1200" b="1" dirty="0" err="1">
                <a:solidFill>
                  <a:srgbClr val="C00000"/>
                </a:solidFill>
              </a:rPr>
              <a:t>persistentvolume</a:t>
            </a:r>
            <a:r>
              <a:rPr lang="en-US" sz="1200" b="1" dirty="0">
                <a:solidFill>
                  <a:srgbClr val="C00000"/>
                </a:solidFill>
              </a:rPr>
              <a:t>-binder ! </a:t>
            </a:r>
          </a:p>
          <a:p>
            <a:pPr algn="ctr"/>
            <a:endParaRPr lang="en-US" sz="1200" b="1" dirty="0">
              <a:solidFill>
                <a:srgbClr val="FF0000"/>
              </a:solidFill>
            </a:endParaRPr>
          </a:p>
          <a:p>
            <a:r>
              <a:rPr lang="en-AU" sz="800" b="1" dirty="0" err="1">
                <a:solidFill>
                  <a:schemeClr val="accent6">
                    <a:lumMod val="50000"/>
                  </a:schemeClr>
                </a:solidFill>
                <a:effectLst/>
                <a:latin typeface="Consolas" panose="020B0609020204030204" pitchFamily="49" charset="0"/>
                <a:cs typeface="Consolas" panose="020B0609020204030204" pitchFamily="49" charset="0"/>
              </a:rPr>
              <a:t>persistentvolume</a:t>
            </a:r>
            <a:r>
              <a:rPr lang="en-AU" sz="800" b="1" dirty="0">
                <a:solidFill>
                  <a:schemeClr val="accent6">
                    <a:lumMod val="50000"/>
                  </a:schemeClr>
                </a:solidFill>
                <a:effectLst/>
                <a:latin typeface="Consolas" panose="020B0609020204030204" pitchFamily="49" charset="0"/>
                <a:cs typeface="Consolas" panose="020B0609020204030204" pitchFamily="49" charset="0"/>
              </a:rPr>
              <a:t>-controller &gt;&gt; waiting for first consumer to be created before binding</a:t>
            </a:r>
          </a:p>
          <a:p>
            <a:pPr algn="ctr"/>
            <a:r>
              <a:rPr lang="en-US" sz="1000" b="1" dirty="0">
                <a:solidFill>
                  <a:schemeClr val="accent6">
                    <a:lumMod val="50000"/>
                  </a:schemeClr>
                </a:solidFill>
                <a:latin typeface="Consolas" panose="020B0609020204030204" pitchFamily="49" charset="0"/>
                <a:cs typeface="Consolas" panose="020B0609020204030204" pitchFamily="49" charset="0"/>
              </a:rPr>
              <a:t>Or</a:t>
            </a:r>
          </a:p>
          <a:p>
            <a:pPr algn="ctr"/>
            <a:r>
              <a:rPr lang="en-US" sz="1000" b="1" dirty="0" err="1">
                <a:solidFill>
                  <a:schemeClr val="accent6">
                    <a:lumMod val="50000"/>
                  </a:schemeClr>
                </a:solidFill>
                <a:latin typeface="Consolas" panose="020B0609020204030204" pitchFamily="49" charset="0"/>
                <a:cs typeface="Consolas" panose="020B0609020204030204" pitchFamily="49" charset="0"/>
              </a:rPr>
              <a:t>StorageClass</a:t>
            </a:r>
            <a:r>
              <a:rPr lang="en-US" sz="1000" b="1" dirty="0">
                <a:solidFill>
                  <a:schemeClr val="accent6">
                    <a:lumMod val="50000"/>
                  </a:schemeClr>
                </a:solidFill>
                <a:latin typeface="Consolas" panose="020B0609020204030204" pitchFamily="49" charset="0"/>
                <a:cs typeface="Consolas" panose="020B0609020204030204" pitchFamily="49" charset="0"/>
              </a:rPr>
              <a:t> with “</a:t>
            </a:r>
            <a:r>
              <a:rPr lang="en-AU" sz="1000" b="1" dirty="0" err="1">
                <a:solidFill>
                  <a:schemeClr val="accent6">
                    <a:lumMod val="50000"/>
                  </a:schemeClr>
                </a:solidFill>
                <a:effectLst/>
                <a:latin typeface="Consolas" panose="020B0609020204030204" pitchFamily="49" charset="0"/>
                <a:cs typeface="Consolas" panose="020B0609020204030204" pitchFamily="49" charset="0"/>
              </a:rPr>
              <a:t>VolumeBindingMode</a:t>
            </a:r>
            <a:r>
              <a:rPr lang="en-AU" sz="1000" b="1" dirty="0">
                <a:solidFill>
                  <a:schemeClr val="accent6">
                    <a:lumMod val="50000"/>
                  </a:schemeClr>
                </a:solidFill>
                <a:effectLst/>
                <a:latin typeface="Consolas" panose="020B0609020204030204" pitchFamily="49" charset="0"/>
                <a:cs typeface="Consolas" panose="020B0609020204030204" pitchFamily="49" charset="0"/>
              </a:rPr>
              <a:t>: Immediate”</a:t>
            </a:r>
          </a:p>
        </p:txBody>
      </p:sp>
      <p:cxnSp>
        <p:nvCxnSpPr>
          <p:cNvPr id="36" name="Straight Connector 35">
            <a:extLst>
              <a:ext uri="{FF2B5EF4-FFF2-40B4-BE49-F238E27FC236}">
                <a16:creationId xmlns:a16="http://schemas.microsoft.com/office/drawing/2014/main" id="{F190DB4A-E0A4-A515-02EB-70C85E3A678D}"/>
              </a:ext>
            </a:extLst>
          </p:cNvPr>
          <p:cNvCxnSpPr>
            <a:cxnSpLocks/>
          </p:cNvCxnSpPr>
          <p:nvPr/>
        </p:nvCxnSpPr>
        <p:spPr>
          <a:xfrm flipH="1" flipV="1">
            <a:off x="0" y="2774191"/>
            <a:ext cx="9144000" cy="693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ounded Rectangle 37">
            <a:extLst>
              <a:ext uri="{FF2B5EF4-FFF2-40B4-BE49-F238E27FC236}">
                <a16:creationId xmlns:a16="http://schemas.microsoft.com/office/drawing/2014/main" id="{A66144B1-5A72-CA3F-EE05-F7285FBDF5C4}"/>
              </a:ext>
            </a:extLst>
          </p:cNvPr>
          <p:cNvSpPr/>
          <p:nvPr/>
        </p:nvSpPr>
        <p:spPr>
          <a:xfrm>
            <a:off x="42677" y="3360874"/>
            <a:ext cx="1977861" cy="272865"/>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EBS</a:t>
            </a:r>
          </a:p>
        </p:txBody>
      </p:sp>
      <p:cxnSp>
        <p:nvCxnSpPr>
          <p:cNvPr id="40" name="Straight Connector 39">
            <a:extLst>
              <a:ext uri="{FF2B5EF4-FFF2-40B4-BE49-F238E27FC236}">
                <a16:creationId xmlns:a16="http://schemas.microsoft.com/office/drawing/2014/main" id="{EC0898E8-BE94-77D0-4439-229BAAEEE475}"/>
              </a:ext>
            </a:extLst>
          </p:cNvPr>
          <p:cNvCxnSpPr>
            <a:cxnSpLocks/>
          </p:cNvCxnSpPr>
          <p:nvPr/>
        </p:nvCxnSpPr>
        <p:spPr>
          <a:xfrm flipH="1" flipV="1">
            <a:off x="169682" y="3635951"/>
            <a:ext cx="8342722" cy="69399"/>
          </a:xfrm>
          <a:prstGeom prst="line">
            <a:avLst/>
          </a:prstGeom>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6A3C07E8-3605-8819-8969-85718CD7E1F0}"/>
              </a:ext>
            </a:extLst>
          </p:cNvPr>
          <p:cNvSpPr/>
          <p:nvPr/>
        </p:nvSpPr>
        <p:spPr>
          <a:xfrm>
            <a:off x="34209" y="4549891"/>
            <a:ext cx="1977861" cy="272865"/>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OS</a:t>
            </a:r>
          </a:p>
        </p:txBody>
      </p:sp>
      <p:cxnSp>
        <p:nvCxnSpPr>
          <p:cNvPr id="44" name="Straight Connector 43">
            <a:extLst>
              <a:ext uri="{FF2B5EF4-FFF2-40B4-BE49-F238E27FC236}">
                <a16:creationId xmlns:a16="http://schemas.microsoft.com/office/drawing/2014/main" id="{C1EB048A-356D-E1FA-2000-366355BC0033}"/>
              </a:ext>
            </a:extLst>
          </p:cNvPr>
          <p:cNvCxnSpPr>
            <a:cxnSpLocks/>
          </p:cNvCxnSpPr>
          <p:nvPr/>
        </p:nvCxnSpPr>
        <p:spPr>
          <a:xfrm flipH="1" flipV="1">
            <a:off x="0" y="3648310"/>
            <a:ext cx="9144000" cy="693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975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Kubernetes Volumes</a:t>
            </a:r>
          </a:p>
        </p:txBody>
      </p:sp>
      <p:sp>
        <p:nvSpPr>
          <p:cNvPr id="2" name="Rounded Rectangle 1">
            <a:extLst>
              <a:ext uri="{FF2B5EF4-FFF2-40B4-BE49-F238E27FC236}">
                <a16:creationId xmlns:a16="http://schemas.microsoft.com/office/drawing/2014/main" id="{AC2A95BA-80DB-6C64-FCE5-4FA15120A4B2}"/>
              </a:ext>
            </a:extLst>
          </p:cNvPr>
          <p:cNvSpPr/>
          <p:nvPr/>
        </p:nvSpPr>
        <p:spPr>
          <a:xfrm>
            <a:off x="80928" y="641131"/>
            <a:ext cx="8926438" cy="3658725"/>
          </a:xfrm>
          <a:prstGeom prst="roundRect">
            <a:avLst>
              <a:gd name="adj" fmla="val 4039"/>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err="1">
                <a:solidFill>
                  <a:srgbClr val="FF0000"/>
                </a:solidFill>
                <a:effectLst/>
                <a:latin typeface="Consolas" panose="020B0609020204030204" pitchFamily="49" charset="0"/>
                <a:cs typeface="Consolas" panose="020B0609020204030204" pitchFamily="49" charset="0"/>
              </a:rPr>
              <a:t>ebs</a:t>
            </a:r>
            <a:r>
              <a:rPr lang="en-AU" sz="1200" b="1" dirty="0">
                <a:solidFill>
                  <a:srgbClr val="FF0000"/>
                </a:solidFill>
                <a:effectLst/>
                <a:latin typeface="Consolas" panose="020B0609020204030204" pitchFamily="49" charset="0"/>
                <a:cs typeface="Consolas" panose="020B0609020204030204" pitchFamily="49" charset="0"/>
              </a:rPr>
              <a:t> % </a:t>
            </a:r>
            <a:r>
              <a:rPr lang="en-AU" sz="1200" b="1" dirty="0" err="1">
                <a:solidFill>
                  <a:srgbClr val="FF0000"/>
                </a:solidFill>
                <a:effectLst/>
                <a:latin typeface="Consolas" panose="020B0609020204030204" pitchFamily="49" charset="0"/>
                <a:cs typeface="Consolas" panose="020B0609020204030204" pitchFamily="49" charset="0"/>
              </a:rPr>
              <a:t>kubectl</a:t>
            </a:r>
            <a:r>
              <a:rPr lang="en-AU" sz="1200" b="1" dirty="0">
                <a:solidFill>
                  <a:srgbClr val="FF0000"/>
                </a:solidFill>
                <a:effectLst/>
                <a:latin typeface="Consolas" panose="020B0609020204030204" pitchFamily="49" charset="0"/>
                <a:cs typeface="Consolas" panose="020B0609020204030204" pitchFamily="49" charset="0"/>
              </a:rPr>
              <a:t> get </a:t>
            </a:r>
            <a:r>
              <a:rPr lang="en-AU" sz="1200" b="1" dirty="0" err="1">
                <a:solidFill>
                  <a:srgbClr val="FF0000"/>
                </a:solidFill>
                <a:effectLst/>
                <a:latin typeface="Consolas" panose="020B0609020204030204" pitchFamily="49" charset="0"/>
                <a:cs typeface="Consolas" panose="020B0609020204030204" pitchFamily="49" charset="0"/>
              </a:rPr>
              <a:t>sc</a:t>
            </a:r>
            <a:r>
              <a:rPr lang="en-AU" sz="1200" b="1" dirty="0">
                <a:solidFill>
                  <a:srgbClr val="FF0000"/>
                </a:solidFill>
                <a:effectLst/>
                <a:latin typeface="Consolas" panose="020B0609020204030204" pitchFamily="49" charset="0"/>
                <a:cs typeface="Consolas" panose="020B0609020204030204" pitchFamily="49" charset="0"/>
              </a:rPr>
              <a:t> </a:t>
            </a:r>
          </a:p>
          <a:p>
            <a:r>
              <a:rPr lang="en-AU" sz="1200" b="1" dirty="0">
                <a:solidFill>
                  <a:schemeClr val="bg1"/>
                </a:solidFill>
                <a:effectLst/>
                <a:latin typeface="Consolas" panose="020B0609020204030204" pitchFamily="49" charset="0"/>
                <a:cs typeface="Consolas" panose="020B0609020204030204" pitchFamily="49" charset="0"/>
              </a:rPr>
              <a:t>NAME           PROVISIONER            RECLAIMPOLICY  VOLUMEBINDINGMODE     ALLOWVOLUMEEXPANSION AGE</a:t>
            </a:r>
          </a:p>
          <a:p>
            <a:r>
              <a:rPr lang="en-AU" sz="1200" b="1" dirty="0" err="1">
                <a:solidFill>
                  <a:schemeClr val="bg1"/>
                </a:solidFill>
                <a:latin typeface="Consolas" panose="020B0609020204030204" pitchFamily="49" charset="0"/>
                <a:cs typeface="Consolas" panose="020B0609020204030204" pitchFamily="49" charset="0"/>
              </a:rPr>
              <a:t>e</a:t>
            </a:r>
            <a:r>
              <a:rPr lang="en-AU" sz="1200" b="1" dirty="0" err="1">
                <a:solidFill>
                  <a:schemeClr val="bg1"/>
                </a:solidFill>
                <a:effectLst/>
                <a:latin typeface="Consolas" panose="020B0609020204030204" pitchFamily="49" charset="0"/>
                <a:cs typeface="Consolas" panose="020B0609020204030204" pitchFamily="49" charset="0"/>
              </a:rPr>
              <a:t>bs-sc</a:t>
            </a:r>
            <a:r>
              <a:rPr lang="en-AU" sz="1200" b="1" dirty="0">
                <a:solidFill>
                  <a:schemeClr val="bg1"/>
                </a:solidFill>
                <a:effectLst/>
                <a:latin typeface="Consolas" panose="020B0609020204030204" pitchFamily="49" charset="0"/>
                <a:cs typeface="Consolas" panose="020B0609020204030204" pitchFamily="49" charset="0"/>
              </a:rPr>
              <a:t>         </a:t>
            </a:r>
            <a:r>
              <a:rPr lang="en-AU" sz="1200" b="1" dirty="0" err="1">
                <a:solidFill>
                  <a:schemeClr val="bg1"/>
                </a:solidFill>
                <a:effectLst/>
                <a:latin typeface="Consolas" panose="020B0609020204030204" pitchFamily="49" charset="0"/>
                <a:cs typeface="Consolas" panose="020B0609020204030204" pitchFamily="49" charset="0"/>
              </a:rPr>
              <a:t>ebs.csi.aws.com</a:t>
            </a:r>
            <a:r>
              <a:rPr lang="en-AU" sz="1200" b="1" dirty="0">
                <a:solidFill>
                  <a:schemeClr val="bg1"/>
                </a:solidFill>
                <a:effectLst/>
                <a:latin typeface="Consolas" panose="020B0609020204030204" pitchFamily="49" charset="0"/>
                <a:cs typeface="Consolas" panose="020B0609020204030204" pitchFamily="49" charset="0"/>
              </a:rPr>
              <a:t>        Delete         </a:t>
            </a:r>
            <a:r>
              <a:rPr lang="en-AU" sz="1200" b="1" dirty="0" err="1">
                <a:solidFill>
                  <a:schemeClr val="bg1"/>
                </a:solidFill>
                <a:effectLst/>
                <a:latin typeface="Consolas" panose="020B0609020204030204" pitchFamily="49" charset="0"/>
                <a:cs typeface="Consolas" panose="020B0609020204030204" pitchFamily="49" charset="0"/>
              </a:rPr>
              <a:t>WaitForFirstConsumer</a:t>
            </a:r>
            <a:r>
              <a:rPr lang="en-AU" sz="1200" b="1" dirty="0">
                <a:solidFill>
                  <a:schemeClr val="bg1"/>
                </a:solidFill>
                <a:effectLst/>
                <a:latin typeface="Consolas" panose="020B0609020204030204" pitchFamily="49" charset="0"/>
                <a:cs typeface="Consolas" panose="020B0609020204030204" pitchFamily="49" charset="0"/>
              </a:rPr>
              <a:t>  false                3d11h</a:t>
            </a:r>
          </a:p>
          <a:p>
            <a:r>
              <a:rPr lang="en-AU" sz="1200" b="1" dirty="0">
                <a:solidFill>
                  <a:schemeClr val="bg1"/>
                </a:solidFill>
                <a:effectLst/>
                <a:latin typeface="Consolas" panose="020B0609020204030204" pitchFamily="49" charset="0"/>
                <a:cs typeface="Consolas" panose="020B0609020204030204" pitchFamily="49" charset="0"/>
              </a:rPr>
              <a:t>gp2(default)   </a:t>
            </a:r>
            <a:r>
              <a:rPr lang="en-AU" sz="1200" b="1" dirty="0" err="1">
                <a:solidFill>
                  <a:schemeClr val="bg1"/>
                </a:solidFill>
                <a:effectLst/>
                <a:latin typeface="Consolas" panose="020B0609020204030204" pitchFamily="49" charset="0"/>
                <a:cs typeface="Consolas" panose="020B0609020204030204" pitchFamily="49" charset="0"/>
              </a:rPr>
              <a:t>kubernetes.io</a:t>
            </a:r>
            <a:r>
              <a:rPr lang="en-AU" sz="1200" b="1" dirty="0">
                <a:solidFill>
                  <a:schemeClr val="bg1"/>
                </a:solidFill>
                <a:effectLst/>
                <a:latin typeface="Consolas" panose="020B0609020204030204" pitchFamily="49" charset="0"/>
                <a:cs typeface="Consolas" panose="020B0609020204030204" pitchFamily="49" charset="0"/>
              </a:rPr>
              <a:t>/</a:t>
            </a:r>
            <a:r>
              <a:rPr lang="en-AU" sz="1200" b="1" dirty="0" err="1">
                <a:solidFill>
                  <a:schemeClr val="bg1"/>
                </a:solidFill>
                <a:effectLst/>
                <a:latin typeface="Consolas" panose="020B0609020204030204" pitchFamily="49" charset="0"/>
                <a:cs typeface="Consolas" panose="020B0609020204030204" pitchFamily="49" charset="0"/>
              </a:rPr>
              <a:t>aws-ebs</a:t>
            </a:r>
            <a:r>
              <a:rPr lang="en-AU" sz="1200" b="1" dirty="0">
                <a:solidFill>
                  <a:schemeClr val="bg1"/>
                </a:solidFill>
                <a:effectLst/>
                <a:latin typeface="Consolas" panose="020B0609020204030204" pitchFamily="49" charset="0"/>
                <a:cs typeface="Consolas" panose="020B0609020204030204" pitchFamily="49" charset="0"/>
              </a:rPr>
              <a:t>  Delete         </a:t>
            </a:r>
            <a:r>
              <a:rPr lang="en-AU" sz="1200" b="1" dirty="0" err="1">
                <a:solidFill>
                  <a:schemeClr val="bg1"/>
                </a:solidFill>
                <a:effectLst/>
                <a:latin typeface="Consolas" panose="020B0609020204030204" pitchFamily="49" charset="0"/>
                <a:cs typeface="Consolas" panose="020B0609020204030204" pitchFamily="49" charset="0"/>
              </a:rPr>
              <a:t>WaitForFirstConsumer</a:t>
            </a:r>
            <a:r>
              <a:rPr lang="en-AU" sz="1200" b="1" dirty="0">
                <a:solidFill>
                  <a:schemeClr val="bg1"/>
                </a:solidFill>
                <a:effectLst/>
                <a:latin typeface="Consolas" panose="020B0609020204030204" pitchFamily="49" charset="0"/>
                <a:cs typeface="Consolas" panose="020B0609020204030204" pitchFamily="49" charset="0"/>
              </a:rPr>
              <a:t>  false                6d12h</a:t>
            </a:r>
          </a:p>
          <a:p>
            <a:endParaRPr lang="en-AU" sz="1200" b="1" dirty="0">
              <a:solidFill>
                <a:srgbClr val="400BD9"/>
              </a:solidFill>
              <a:effectLst/>
              <a:latin typeface="Consolas" panose="020B0609020204030204" pitchFamily="49" charset="0"/>
              <a:cs typeface="Consolas" panose="020B0609020204030204" pitchFamily="49" charset="0"/>
            </a:endParaRPr>
          </a:p>
          <a:p>
            <a:endParaRPr lang="en-AU" sz="1200" b="1" dirty="0">
              <a:solidFill>
                <a:srgbClr val="400BD9"/>
              </a:solidFill>
              <a:effectLst/>
              <a:latin typeface="Consolas" panose="020B0609020204030204" pitchFamily="49" charset="0"/>
              <a:cs typeface="Consolas" panose="020B0609020204030204" pitchFamily="49" charset="0"/>
            </a:endParaRPr>
          </a:p>
          <a:p>
            <a:r>
              <a:rPr lang="en-AU" sz="1200" b="1" dirty="0" err="1">
                <a:solidFill>
                  <a:srgbClr val="FF0000"/>
                </a:solidFill>
                <a:effectLst/>
                <a:latin typeface="Consolas" panose="020B0609020204030204" pitchFamily="49" charset="0"/>
                <a:cs typeface="Consolas" panose="020B0609020204030204" pitchFamily="49" charset="0"/>
              </a:rPr>
              <a:t>ebs</a:t>
            </a:r>
            <a:r>
              <a:rPr lang="en-AU" sz="1200" b="1" dirty="0">
                <a:solidFill>
                  <a:srgbClr val="FF0000"/>
                </a:solidFill>
                <a:effectLst/>
                <a:latin typeface="Consolas" panose="020B0609020204030204" pitchFamily="49" charset="0"/>
                <a:cs typeface="Consolas" panose="020B0609020204030204" pitchFamily="49" charset="0"/>
              </a:rPr>
              <a:t> % </a:t>
            </a:r>
            <a:r>
              <a:rPr lang="en-AU" sz="1200" b="1" dirty="0" err="1">
                <a:solidFill>
                  <a:srgbClr val="FF0000"/>
                </a:solidFill>
                <a:effectLst/>
                <a:latin typeface="Consolas" panose="020B0609020204030204" pitchFamily="49" charset="0"/>
                <a:cs typeface="Consolas" panose="020B0609020204030204" pitchFamily="49" charset="0"/>
              </a:rPr>
              <a:t>kubectl</a:t>
            </a:r>
            <a:r>
              <a:rPr lang="en-AU" sz="1200" b="1" dirty="0">
                <a:solidFill>
                  <a:srgbClr val="FF0000"/>
                </a:solidFill>
                <a:effectLst/>
                <a:latin typeface="Consolas" panose="020B0609020204030204" pitchFamily="49" charset="0"/>
                <a:cs typeface="Consolas" panose="020B0609020204030204" pitchFamily="49" charset="0"/>
              </a:rPr>
              <a:t> describe </a:t>
            </a:r>
            <a:r>
              <a:rPr lang="en-AU" sz="1200" b="1" dirty="0" err="1">
                <a:solidFill>
                  <a:srgbClr val="FF0000"/>
                </a:solidFill>
                <a:effectLst/>
                <a:latin typeface="Consolas" panose="020B0609020204030204" pitchFamily="49" charset="0"/>
                <a:cs typeface="Consolas" panose="020B0609020204030204" pitchFamily="49" charset="0"/>
              </a:rPr>
              <a:t>sc</a:t>
            </a:r>
            <a:r>
              <a:rPr lang="en-AU" sz="1200" b="1" dirty="0">
                <a:solidFill>
                  <a:srgbClr val="FF0000"/>
                </a:solidFill>
                <a:effectLst/>
                <a:latin typeface="Consolas" panose="020B0609020204030204" pitchFamily="49" charset="0"/>
                <a:cs typeface="Consolas" panose="020B0609020204030204" pitchFamily="49" charset="0"/>
              </a:rPr>
              <a:t> </a:t>
            </a:r>
            <a:r>
              <a:rPr lang="en-AU" sz="1200" b="1" dirty="0" err="1">
                <a:solidFill>
                  <a:srgbClr val="FF0000"/>
                </a:solidFill>
                <a:effectLst/>
                <a:latin typeface="Consolas" panose="020B0609020204030204" pitchFamily="49" charset="0"/>
                <a:cs typeface="Consolas" panose="020B0609020204030204" pitchFamily="49" charset="0"/>
              </a:rPr>
              <a:t>ebs-sc</a:t>
            </a:r>
            <a:r>
              <a:rPr lang="en-AU" sz="1200" b="1" dirty="0">
                <a:solidFill>
                  <a:srgbClr val="FF0000"/>
                </a:solidFill>
                <a:effectLst/>
                <a:latin typeface="Consolas" panose="020B0609020204030204" pitchFamily="49" charset="0"/>
                <a:cs typeface="Consolas" panose="020B0609020204030204" pitchFamily="49" charset="0"/>
              </a:rPr>
              <a:t> </a:t>
            </a:r>
          </a:p>
          <a:p>
            <a:r>
              <a:rPr lang="en-AU" sz="1200" b="1" dirty="0">
                <a:solidFill>
                  <a:schemeClr val="bg1"/>
                </a:solidFill>
                <a:effectLst/>
                <a:latin typeface="Consolas" panose="020B0609020204030204" pitchFamily="49" charset="0"/>
                <a:cs typeface="Consolas" panose="020B0609020204030204" pitchFamily="49" charset="0"/>
              </a:rPr>
              <a:t>Name:            </a:t>
            </a:r>
            <a:r>
              <a:rPr lang="en-AU" sz="1200" b="1" dirty="0" err="1">
                <a:solidFill>
                  <a:schemeClr val="bg1"/>
                </a:solidFill>
                <a:effectLst/>
                <a:latin typeface="Consolas" panose="020B0609020204030204" pitchFamily="49" charset="0"/>
                <a:cs typeface="Consolas" panose="020B0609020204030204" pitchFamily="49" charset="0"/>
              </a:rPr>
              <a:t>ebs-sc</a:t>
            </a:r>
            <a:endParaRPr lang="en-AU" sz="1200" b="1" dirty="0">
              <a:solidFill>
                <a:schemeClr val="bg1"/>
              </a:solidFill>
              <a:effectLst/>
              <a:latin typeface="Consolas" panose="020B0609020204030204" pitchFamily="49" charset="0"/>
              <a:cs typeface="Consolas" panose="020B0609020204030204" pitchFamily="49" charset="0"/>
            </a:endParaRPr>
          </a:p>
          <a:p>
            <a:r>
              <a:rPr lang="en-AU" sz="1200" b="1" dirty="0" err="1">
                <a:solidFill>
                  <a:schemeClr val="bg1"/>
                </a:solidFill>
                <a:effectLst/>
                <a:latin typeface="Consolas" panose="020B0609020204030204" pitchFamily="49" charset="0"/>
                <a:cs typeface="Consolas" panose="020B0609020204030204" pitchFamily="49" charset="0"/>
              </a:rPr>
              <a:t>IsDefaultClass</a:t>
            </a:r>
            <a:r>
              <a:rPr lang="en-AU" sz="1200" b="1" dirty="0">
                <a:solidFill>
                  <a:schemeClr val="bg1"/>
                </a:solidFill>
                <a:effectLst/>
                <a:latin typeface="Consolas" panose="020B0609020204030204" pitchFamily="49" charset="0"/>
                <a:cs typeface="Consolas" panose="020B0609020204030204" pitchFamily="49" charset="0"/>
              </a:rPr>
              <a:t>:  No</a:t>
            </a:r>
          </a:p>
          <a:p>
            <a:r>
              <a:rPr lang="en-AU" sz="1200" b="1" dirty="0">
                <a:solidFill>
                  <a:schemeClr val="bg1"/>
                </a:solidFill>
                <a:effectLst/>
                <a:latin typeface="Consolas" panose="020B0609020204030204" pitchFamily="49" charset="0"/>
                <a:cs typeface="Consolas" panose="020B0609020204030204" pitchFamily="49" charset="0"/>
              </a:rPr>
              <a:t>Provisioner:           </a:t>
            </a:r>
            <a:r>
              <a:rPr lang="en-AU" sz="1200" b="1" dirty="0" err="1">
                <a:solidFill>
                  <a:schemeClr val="bg1"/>
                </a:solidFill>
                <a:effectLst/>
                <a:latin typeface="Consolas" panose="020B0609020204030204" pitchFamily="49" charset="0"/>
                <a:cs typeface="Consolas" panose="020B0609020204030204" pitchFamily="49" charset="0"/>
              </a:rPr>
              <a:t>ebs.csi.aws.com</a:t>
            </a:r>
            <a:endParaRPr lang="en-AU" sz="1200" b="1" dirty="0">
              <a:solidFill>
                <a:schemeClr val="bg1"/>
              </a:solidFill>
              <a:effectLst/>
              <a:latin typeface="Consolas" panose="020B0609020204030204" pitchFamily="49" charset="0"/>
              <a:cs typeface="Consolas" panose="020B0609020204030204" pitchFamily="49" charset="0"/>
            </a:endParaRPr>
          </a:p>
          <a:p>
            <a:r>
              <a:rPr lang="en-AU" sz="1200" b="1" dirty="0">
                <a:solidFill>
                  <a:schemeClr val="bg1"/>
                </a:solidFill>
                <a:effectLst/>
                <a:latin typeface="Consolas" panose="020B0609020204030204" pitchFamily="49" charset="0"/>
                <a:cs typeface="Consolas" panose="020B0609020204030204" pitchFamily="49" charset="0"/>
              </a:rPr>
              <a:t>Parameters:            &lt;none&gt;</a:t>
            </a:r>
          </a:p>
          <a:p>
            <a:r>
              <a:rPr lang="en-AU" sz="1200" b="1" dirty="0" err="1">
                <a:solidFill>
                  <a:schemeClr val="bg1"/>
                </a:solidFill>
                <a:effectLst/>
                <a:latin typeface="Consolas" panose="020B0609020204030204" pitchFamily="49" charset="0"/>
                <a:cs typeface="Consolas" panose="020B0609020204030204" pitchFamily="49" charset="0"/>
              </a:rPr>
              <a:t>AllowVolumeExpansion</a:t>
            </a:r>
            <a:r>
              <a:rPr lang="en-AU" sz="1200" b="1" dirty="0">
                <a:solidFill>
                  <a:schemeClr val="bg1"/>
                </a:solidFill>
                <a:effectLst/>
                <a:latin typeface="Consolas" panose="020B0609020204030204" pitchFamily="49" charset="0"/>
                <a:cs typeface="Consolas" panose="020B0609020204030204" pitchFamily="49" charset="0"/>
              </a:rPr>
              <a:t>:  &lt;unset&gt;</a:t>
            </a:r>
          </a:p>
          <a:p>
            <a:r>
              <a:rPr lang="en-AU" sz="1200" b="1" dirty="0" err="1">
                <a:solidFill>
                  <a:schemeClr val="bg1"/>
                </a:solidFill>
                <a:effectLst/>
                <a:latin typeface="Consolas" panose="020B0609020204030204" pitchFamily="49" charset="0"/>
                <a:cs typeface="Consolas" panose="020B0609020204030204" pitchFamily="49" charset="0"/>
              </a:rPr>
              <a:t>MountOptions</a:t>
            </a:r>
            <a:r>
              <a:rPr lang="en-AU" sz="1200" b="1" dirty="0">
                <a:solidFill>
                  <a:schemeClr val="bg1"/>
                </a:solidFill>
                <a:effectLst/>
                <a:latin typeface="Consolas" panose="020B0609020204030204" pitchFamily="49" charset="0"/>
                <a:cs typeface="Consolas" panose="020B0609020204030204" pitchFamily="49" charset="0"/>
              </a:rPr>
              <a:t>:          &lt;none&gt;</a:t>
            </a:r>
          </a:p>
          <a:p>
            <a:r>
              <a:rPr lang="en-AU" sz="1200" b="1" dirty="0" err="1">
                <a:solidFill>
                  <a:schemeClr val="bg1"/>
                </a:solidFill>
                <a:effectLst/>
                <a:latin typeface="Consolas" panose="020B0609020204030204" pitchFamily="49" charset="0"/>
                <a:cs typeface="Consolas" panose="020B0609020204030204" pitchFamily="49" charset="0"/>
              </a:rPr>
              <a:t>ReclaimPolicy</a:t>
            </a:r>
            <a:r>
              <a:rPr lang="en-AU" sz="1200" b="1" dirty="0">
                <a:solidFill>
                  <a:schemeClr val="bg1"/>
                </a:solidFill>
                <a:effectLst/>
                <a:latin typeface="Consolas" panose="020B0609020204030204" pitchFamily="49" charset="0"/>
                <a:cs typeface="Consolas" panose="020B0609020204030204" pitchFamily="49" charset="0"/>
              </a:rPr>
              <a:t>:         Delete</a:t>
            </a:r>
          </a:p>
          <a:p>
            <a:r>
              <a:rPr lang="en-AU" sz="1200" b="1" dirty="0" err="1">
                <a:solidFill>
                  <a:schemeClr val="bg1"/>
                </a:solidFill>
                <a:effectLst/>
                <a:latin typeface="Consolas" panose="020B0609020204030204" pitchFamily="49" charset="0"/>
                <a:cs typeface="Consolas" panose="020B0609020204030204" pitchFamily="49" charset="0"/>
              </a:rPr>
              <a:t>VolumeBindingMode</a:t>
            </a:r>
            <a:r>
              <a:rPr lang="en-AU" sz="1200" b="1" dirty="0">
                <a:solidFill>
                  <a:schemeClr val="bg1"/>
                </a:solidFill>
                <a:effectLst/>
                <a:latin typeface="Consolas" panose="020B0609020204030204" pitchFamily="49" charset="0"/>
                <a:cs typeface="Consolas" panose="020B0609020204030204" pitchFamily="49" charset="0"/>
              </a:rPr>
              <a:t>:     </a:t>
            </a:r>
            <a:r>
              <a:rPr lang="en-AU" sz="1200" b="1" dirty="0" err="1">
                <a:solidFill>
                  <a:schemeClr val="bg1"/>
                </a:solidFill>
                <a:effectLst/>
                <a:latin typeface="Consolas" panose="020B0609020204030204" pitchFamily="49" charset="0"/>
                <a:cs typeface="Consolas" panose="020B0609020204030204" pitchFamily="49" charset="0"/>
              </a:rPr>
              <a:t>WaitForFirstConsumer</a:t>
            </a:r>
            <a:endParaRPr lang="en-AU" sz="1200" b="1" dirty="0">
              <a:solidFill>
                <a:schemeClr val="bg1"/>
              </a:solidFill>
              <a:effectLst/>
              <a:latin typeface="Consolas" panose="020B0609020204030204" pitchFamily="49" charset="0"/>
              <a:cs typeface="Consolas" panose="020B0609020204030204" pitchFamily="49" charset="0"/>
            </a:endParaRPr>
          </a:p>
          <a:p>
            <a:r>
              <a:rPr lang="en-AU" sz="1200" b="1" dirty="0">
                <a:solidFill>
                  <a:schemeClr val="bg1"/>
                </a:solidFill>
                <a:effectLst/>
                <a:latin typeface="Consolas" panose="020B0609020204030204" pitchFamily="49" charset="0"/>
                <a:cs typeface="Consolas" panose="020B0609020204030204" pitchFamily="49" charset="0"/>
              </a:rPr>
              <a:t>Events:                &lt;none&gt;                                                  </a:t>
            </a:r>
          </a:p>
          <a:p>
            <a:r>
              <a:rPr lang="en-AU" sz="1200" b="1" dirty="0" err="1">
                <a:solidFill>
                  <a:srgbClr val="FF0000"/>
                </a:solidFill>
                <a:effectLst/>
                <a:latin typeface="Consolas" panose="020B0609020204030204" pitchFamily="49" charset="0"/>
                <a:cs typeface="Consolas" panose="020B0609020204030204" pitchFamily="49" charset="0"/>
              </a:rPr>
              <a:t>ebs</a:t>
            </a:r>
            <a:r>
              <a:rPr lang="en-AU" sz="1200" b="1" dirty="0">
                <a:solidFill>
                  <a:srgbClr val="FF0000"/>
                </a:solidFill>
                <a:effectLst/>
                <a:latin typeface="Consolas" panose="020B0609020204030204" pitchFamily="49" charset="0"/>
                <a:cs typeface="Consolas" panose="020B0609020204030204" pitchFamily="49" charset="0"/>
              </a:rPr>
              <a:t> % </a:t>
            </a:r>
          </a:p>
          <a:p>
            <a:pPr algn="ctr"/>
            <a:endParaRPr lang="en-US" sz="1200" b="1" dirty="0">
              <a:latin typeface="Consolas" panose="020B0609020204030204" pitchFamily="49" charset="0"/>
              <a:cs typeface="Consolas" panose="020B0609020204030204" pitchFamily="49" charset="0"/>
            </a:endParaRPr>
          </a:p>
        </p:txBody>
      </p:sp>
      <p:sp>
        <p:nvSpPr>
          <p:cNvPr id="3" name="Rounded Rectangle 2">
            <a:extLst>
              <a:ext uri="{FF2B5EF4-FFF2-40B4-BE49-F238E27FC236}">
                <a16:creationId xmlns:a16="http://schemas.microsoft.com/office/drawing/2014/main" id="{A24896E7-4D84-0CBA-B09A-0C03218FC02E}"/>
              </a:ext>
            </a:extLst>
          </p:cNvPr>
          <p:cNvSpPr/>
          <p:nvPr/>
        </p:nvSpPr>
        <p:spPr>
          <a:xfrm>
            <a:off x="4260520" y="2164511"/>
            <a:ext cx="4492123" cy="2543503"/>
          </a:xfrm>
          <a:prstGeom prst="roundRect">
            <a:avLst>
              <a:gd name="adj" fmla="val 4039"/>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1200" b="1" dirty="0">
              <a:solidFill>
                <a:srgbClr val="400BD9"/>
              </a:solidFill>
              <a:effectLst/>
              <a:latin typeface="Consolas" panose="020B0609020204030204" pitchFamily="49" charset="0"/>
              <a:cs typeface="Consolas" panose="020B0609020204030204" pitchFamily="49" charset="0"/>
            </a:endParaRPr>
          </a:p>
          <a:p>
            <a:r>
              <a:rPr lang="en-AU" sz="1200" b="1" dirty="0" err="1">
                <a:solidFill>
                  <a:srgbClr val="FF0000"/>
                </a:solidFill>
                <a:effectLst/>
                <a:latin typeface="Consolas" panose="020B0609020204030204" pitchFamily="49" charset="0"/>
                <a:cs typeface="Consolas" panose="020B0609020204030204" pitchFamily="49" charset="0"/>
              </a:rPr>
              <a:t>ebs</a:t>
            </a:r>
            <a:r>
              <a:rPr lang="en-AU" sz="1200" b="1" dirty="0">
                <a:solidFill>
                  <a:srgbClr val="FF0000"/>
                </a:solidFill>
                <a:effectLst/>
                <a:latin typeface="Consolas" panose="020B0609020204030204" pitchFamily="49" charset="0"/>
                <a:cs typeface="Consolas" panose="020B0609020204030204" pitchFamily="49" charset="0"/>
              </a:rPr>
              <a:t> % </a:t>
            </a:r>
            <a:r>
              <a:rPr lang="en-AU" sz="1200" b="1" dirty="0">
                <a:solidFill>
                  <a:srgbClr val="FF0000"/>
                </a:solidFill>
                <a:latin typeface="Consolas" panose="020B0609020204030204" pitchFamily="49" charset="0"/>
                <a:cs typeface="Consolas" panose="020B0609020204030204" pitchFamily="49" charset="0"/>
              </a:rPr>
              <a:t>cat </a:t>
            </a:r>
            <a:r>
              <a:rPr lang="en-AU" sz="1200" b="1" dirty="0" err="1">
                <a:solidFill>
                  <a:srgbClr val="FF0000"/>
                </a:solidFill>
                <a:latin typeface="Consolas" panose="020B0609020204030204" pitchFamily="49" charset="0"/>
                <a:cs typeface="Consolas" panose="020B0609020204030204" pitchFamily="49" charset="0"/>
              </a:rPr>
              <a:t>ebs-claim.yaml</a:t>
            </a:r>
            <a:endParaRPr lang="en-AU" sz="1200" b="1" dirty="0">
              <a:solidFill>
                <a:srgbClr val="FF0000"/>
              </a:solidFill>
              <a:effectLst/>
              <a:latin typeface="Consolas" panose="020B0609020204030204" pitchFamily="49" charset="0"/>
              <a:cs typeface="Consolas" panose="020B0609020204030204" pitchFamily="49" charset="0"/>
            </a:endParaRPr>
          </a:p>
          <a:p>
            <a:r>
              <a:rPr lang="en-AU" sz="1200" b="1" dirty="0" err="1">
                <a:solidFill>
                  <a:srgbClr val="569CD6"/>
                </a:solidFill>
                <a:effectLst/>
                <a:latin typeface="Consolas" panose="020B0609020204030204" pitchFamily="49" charset="0"/>
                <a:cs typeface="Consolas" panose="020B0609020204030204" pitchFamily="49" charset="0"/>
              </a:rPr>
              <a:t>apiVersion</a:t>
            </a:r>
            <a:r>
              <a:rPr lang="en-AU" sz="1200" b="1" dirty="0">
                <a:solidFill>
                  <a:srgbClr val="CCCCCC"/>
                </a:solidFill>
                <a:effectLst/>
                <a:latin typeface="Consolas" panose="020B0609020204030204" pitchFamily="49" charset="0"/>
                <a:cs typeface="Consolas" panose="020B0609020204030204" pitchFamily="49" charset="0"/>
              </a:rPr>
              <a:t>: </a:t>
            </a:r>
            <a:r>
              <a:rPr lang="en-AU" sz="1200" b="1" dirty="0">
                <a:solidFill>
                  <a:srgbClr val="CE9178"/>
                </a:solidFill>
                <a:effectLst/>
                <a:latin typeface="Consolas" panose="020B0609020204030204" pitchFamily="49" charset="0"/>
                <a:cs typeface="Consolas" panose="020B0609020204030204" pitchFamily="49" charset="0"/>
              </a:rPr>
              <a:t>v1</a:t>
            </a:r>
            <a:endParaRPr lang="en-AU" sz="1200" b="1" dirty="0">
              <a:solidFill>
                <a:srgbClr val="CCCCCC"/>
              </a:solidFill>
              <a:effectLst/>
              <a:latin typeface="Consolas" panose="020B0609020204030204" pitchFamily="49" charset="0"/>
              <a:cs typeface="Consolas" panose="020B0609020204030204" pitchFamily="49" charset="0"/>
            </a:endParaRPr>
          </a:p>
          <a:p>
            <a:r>
              <a:rPr lang="en-AU" sz="1200" b="1" dirty="0">
                <a:solidFill>
                  <a:srgbClr val="569CD6"/>
                </a:solidFill>
                <a:effectLst/>
                <a:latin typeface="Consolas" panose="020B0609020204030204" pitchFamily="49" charset="0"/>
                <a:cs typeface="Consolas" panose="020B0609020204030204" pitchFamily="49" charset="0"/>
              </a:rPr>
              <a:t>kind</a:t>
            </a:r>
            <a:r>
              <a:rPr lang="en-AU" sz="1200" b="1" dirty="0">
                <a:solidFill>
                  <a:srgbClr val="CCCCCC"/>
                </a:solidFill>
                <a:effectLst/>
                <a:latin typeface="Consolas" panose="020B0609020204030204" pitchFamily="49" charset="0"/>
                <a:cs typeface="Consolas" panose="020B0609020204030204" pitchFamily="49" charset="0"/>
              </a:rPr>
              <a:t>: </a:t>
            </a:r>
            <a:r>
              <a:rPr lang="en-AU" sz="1200" b="1" dirty="0" err="1">
                <a:solidFill>
                  <a:srgbClr val="CE9178"/>
                </a:solidFill>
                <a:effectLst/>
                <a:latin typeface="Consolas" panose="020B0609020204030204" pitchFamily="49" charset="0"/>
                <a:cs typeface="Consolas" panose="020B0609020204030204" pitchFamily="49" charset="0"/>
              </a:rPr>
              <a:t>PersistentVolumeClaim</a:t>
            </a:r>
            <a:endParaRPr lang="en-AU" sz="1200" b="1" dirty="0">
              <a:solidFill>
                <a:srgbClr val="CCCCCC"/>
              </a:solidFill>
              <a:effectLst/>
              <a:latin typeface="Consolas" panose="020B0609020204030204" pitchFamily="49" charset="0"/>
              <a:cs typeface="Consolas" panose="020B0609020204030204" pitchFamily="49" charset="0"/>
            </a:endParaRPr>
          </a:p>
          <a:p>
            <a:r>
              <a:rPr lang="en-AU" sz="1200" b="1" dirty="0">
                <a:solidFill>
                  <a:srgbClr val="569CD6"/>
                </a:solidFill>
                <a:effectLst/>
                <a:latin typeface="Consolas" panose="020B0609020204030204" pitchFamily="49" charset="0"/>
                <a:cs typeface="Consolas" panose="020B0609020204030204" pitchFamily="49" charset="0"/>
              </a:rPr>
              <a:t>metadata</a:t>
            </a:r>
            <a:r>
              <a:rPr lang="en-AU" sz="1200" b="1" dirty="0">
                <a:solidFill>
                  <a:srgbClr val="CCCCCC"/>
                </a:solidFill>
                <a:effectLst/>
                <a:latin typeface="Consolas" panose="020B0609020204030204" pitchFamily="49" charset="0"/>
                <a:cs typeface="Consolas" panose="020B0609020204030204" pitchFamily="49" charset="0"/>
              </a:rPr>
              <a:t>:</a:t>
            </a:r>
          </a:p>
          <a:p>
            <a:r>
              <a:rPr lang="en-AU" sz="1200" b="1" dirty="0">
                <a:solidFill>
                  <a:srgbClr val="569CD6"/>
                </a:solidFill>
                <a:effectLst/>
                <a:latin typeface="Consolas" panose="020B0609020204030204" pitchFamily="49" charset="0"/>
                <a:cs typeface="Consolas" panose="020B0609020204030204" pitchFamily="49" charset="0"/>
              </a:rPr>
              <a:t>name</a:t>
            </a:r>
            <a:r>
              <a:rPr lang="en-AU" sz="1200" b="1" dirty="0">
                <a:solidFill>
                  <a:srgbClr val="CCCCCC"/>
                </a:solidFill>
                <a:effectLst/>
                <a:latin typeface="Consolas" panose="020B0609020204030204" pitchFamily="49" charset="0"/>
                <a:cs typeface="Consolas" panose="020B0609020204030204" pitchFamily="49" charset="0"/>
              </a:rPr>
              <a:t>: </a:t>
            </a:r>
            <a:r>
              <a:rPr lang="en-AU" sz="1200" b="1" dirty="0" err="1">
                <a:solidFill>
                  <a:srgbClr val="CE9178"/>
                </a:solidFill>
                <a:effectLst/>
                <a:latin typeface="Consolas" panose="020B0609020204030204" pitchFamily="49" charset="0"/>
                <a:cs typeface="Consolas" panose="020B0609020204030204" pitchFamily="49" charset="0"/>
              </a:rPr>
              <a:t>ebs</a:t>
            </a:r>
            <a:r>
              <a:rPr lang="en-AU" sz="1200" b="1" dirty="0">
                <a:solidFill>
                  <a:srgbClr val="CE9178"/>
                </a:solidFill>
                <a:effectLst/>
                <a:latin typeface="Consolas" panose="020B0609020204030204" pitchFamily="49" charset="0"/>
                <a:cs typeface="Consolas" panose="020B0609020204030204" pitchFamily="49" charset="0"/>
              </a:rPr>
              <a:t>-claim</a:t>
            </a:r>
            <a:endParaRPr lang="en-AU" sz="1200" b="1" dirty="0">
              <a:solidFill>
                <a:srgbClr val="CCCCCC"/>
              </a:solidFill>
              <a:effectLst/>
              <a:latin typeface="Consolas" panose="020B0609020204030204" pitchFamily="49" charset="0"/>
              <a:cs typeface="Consolas" panose="020B0609020204030204" pitchFamily="49" charset="0"/>
            </a:endParaRPr>
          </a:p>
          <a:p>
            <a:r>
              <a:rPr lang="en-AU" sz="1200" b="1" dirty="0">
                <a:solidFill>
                  <a:srgbClr val="569CD6"/>
                </a:solidFill>
                <a:effectLst/>
                <a:latin typeface="Consolas" panose="020B0609020204030204" pitchFamily="49" charset="0"/>
                <a:cs typeface="Consolas" panose="020B0609020204030204" pitchFamily="49" charset="0"/>
              </a:rPr>
              <a:t>spec</a:t>
            </a:r>
            <a:r>
              <a:rPr lang="en-AU" sz="1200" b="1" dirty="0">
                <a:solidFill>
                  <a:srgbClr val="CCCCCC"/>
                </a:solidFill>
                <a:effectLst/>
                <a:latin typeface="Consolas" panose="020B0609020204030204" pitchFamily="49" charset="0"/>
                <a:cs typeface="Consolas" panose="020B0609020204030204" pitchFamily="49" charset="0"/>
              </a:rPr>
              <a:t>:</a:t>
            </a:r>
          </a:p>
          <a:p>
            <a:r>
              <a:rPr lang="en-AU" sz="1200" b="1" dirty="0" err="1">
                <a:solidFill>
                  <a:srgbClr val="569CD6"/>
                </a:solidFill>
                <a:effectLst/>
                <a:latin typeface="Consolas" panose="020B0609020204030204" pitchFamily="49" charset="0"/>
                <a:cs typeface="Consolas" panose="020B0609020204030204" pitchFamily="49" charset="0"/>
              </a:rPr>
              <a:t>accessModes</a:t>
            </a:r>
            <a:r>
              <a:rPr lang="en-AU" sz="1200" b="1" dirty="0">
                <a:solidFill>
                  <a:srgbClr val="CCCCCC"/>
                </a:solidFill>
                <a:effectLst/>
                <a:latin typeface="Consolas" panose="020B0609020204030204" pitchFamily="49" charset="0"/>
                <a:cs typeface="Consolas" panose="020B0609020204030204" pitchFamily="49" charset="0"/>
              </a:rPr>
              <a:t>:</a:t>
            </a:r>
          </a:p>
          <a:p>
            <a:r>
              <a:rPr lang="en-AU" sz="1200" b="1" dirty="0">
                <a:solidFill>
                  <a:srgbClr val="CCCCCC"/>
                </a:solidFill>
                <a:effectLst/>
                <a:latin typeface="Consolas" panose="020B0609020204030204" pitchFamily="49" charset="0"/>
                <a:cs typeface="Consolas" panose="020B0609020204030204" pitchFamily="49" charset="0"/>
              </a:rPr>
              <a:t>- </a:t>
            </a:r>
            <a:r>
              <a:rPr lang="en-AU" sz="1200" b="1" dirty="0" err="1">
                <a:solidFill>
                  <a:srgbClr val="CE9178"/>
                </a:solidFill>
                <a:effectLst/>
                <a:latin typeface="Consolas" panose="020B0609020204030204" pitchFamily="49" charset="0"/>
                <a:cs typeface="Consolas" panose="020B0609020204030204" pitchFamily="49" charset="0"/>
              </a:rPr>
              <a:t>ReadWriteOnce</a:t>
            </a:r>
            <a:endParaRPr lang="en-AU" sz="1200" b="1" dirty="0">
              <a:solidFill>
                <a:srgbClr val="CCCCCC"/>
              </a:solidFill>
              <a:effectLst/>
              <a:latin typeface="Consolas" panose="020B0609020204030204" pitchFamily="49" charset="0"/>
              <a:cs typeface="Consolas" panose="020B0609020204030204" pitchFamily="49" charset="0"/>
            </a:endParaRPr>
          </a:p>
          <a:p>
            <a:r>
              <a:rPr lang="en-AU" sz="1200" b="1" dirty="0" err="1">
                <a:solidFill>
                  <a:srgbClr val="569CD6"/>
                </a:solidFill>
                <a:effectLst/>
                <a:latin typeface="Consolas" panose="020B0609020204030204" pitchFamily="49" charset="0"/>
                <a:cs typeface="Consolas" panose="020B0609020204030204" pitchFamily="49" charset="0"/>
              </a:rPr>
              <a:t>storageClassName</a:t>
            </a:r>
            <a:r>
              <a:rPr lang="en-AU" sz="1200" b="1" dirty="0">
                <a:solidFill>
                  <a:srgbClr val="CCCCCC"/>
                </a:solidFill>
                <a:effectLst/>
                <a:latin typeface="Consolas" panose="020B0609020204030204" pitchFamily="49" charset="0"/>
                <a:cs typeface="Consolas" panose="020B0609020204030204" pitchFamily="49" charset="0"/>
              </a:rPr>
              <a:t>: </a:t>
            </a:r>
            <a:r>
              <a:rPr lang="en-AU" sz="1200" b="1" dirty="0" err="1">
                <a:solidFill>
                  <a:srgbClr val="CE9178"/>
                </a:solidFill>
                <a:effectLst/>
                <a:latin typeface="Consolas" panose="020B0609020204030204" pitchFamily="49" charset="0"/>
                <a:cs typeface="Consolas" panose="020B0609020204030204" pitchFamily="49" charset="0"/>
              </a:rPr>
              <a:t>ebs-sc</a:t>
            </a:r>
            <a:endParaRPr lang="en-AU" sz="1200" b="1" dirty="0">
              <a:solidFill>
                <a:srgbClr val="CCCCCC"/>
              </a:solidFill>
              <a:effectLst/>
              <a:latin typeface="Consolas" panose="020B0609020204030204" pitchFamily="49" charset="0"/>
              <a:cs typeface="Consolas" panose="020B0609020204030204" pitchFamily="49" charset="0"/>
            </a:endParaRPr>
          </a:p>
          <a:p>
            <a:r>
              <a:rPr lang="en-AU" sz="1200" b="1" dirty="0">
                <a:solidFill>
                  <a:srgbClr val="569CD6"/>
                </a:solidFill>
                <a:effectLst/>
                <a:latin typeface="Consolas" panose="020B0609020204030204" pitchFamily="49" charset="0"/>
                <a:cs typeface="Consolas" panose="020B0609020204030204" pitchFamily="49" charset="0"/>
              </a:rPr>
              <a:t>resources</a:t>
            </a:r>
            <a:r>
              <a:rPr lang="en-AU" sz="1200" b="1" dirty="0">
                <a:solidFill>
                  <a:srgbClr val="CCCCCC"/>
                </a:solidFill>
                <a:effectLst/>
                <a:latin typeface="Consolas" panose="020B0609020204030204" pitchFamily="49" charset="0"/>
                <a:cs typeface="Consolas" panose="020B0609020204030204" pitchFamily="49" charset="0"/>
              </a:rPr>
              <a:t>:</a:t>
            </a:r>
          </a:p>
          <a:p>
            <a:r>
              <a:rPr lang="en-AU" sz="1200" b="1" dirty="0">
                <a:solidFill>
                  <a:srgbClr val="569CD6"/>
                </a:solidFill>
                <a:effectLst/>
                <a:latin typeface="Consolas" panose="020B0609020204030204" pitchFamily="49" charset="0"/>
                <a:cs typeface="Consolas" panose="020B0609020204030204" pitchFamily="49" charset="0"/>
              </a:rPr>
              <a:t>requests</a:t>
            </a:r>
            <a:r>
              <a:rPr lang="en-AU" sz="1200" b="1" dirty="0">
                <a:solidFill>
                  <a:srgbClr val="CCCCCC"/>
                </a:solidFill>
                <a:effectLst/>
                <a:latin typeface="Consolas" panose="020B0609020204030204" pitchFamily="49" charset="0"/>
                <a:cs typeface="Consolas" panose="020B0609020204030204" pitchFamily="49" charset="0"/>
              </a:rPr>
              <a:t>:</a:t>
            </a:r>
          </a:p>
          <a:p>
            <a:r>
              <a:rPr lang="en-AU" sz="1200" b="1" dirty="0">
                <a:solidFill>
                  <a:srgbClr val="569CD6"/>
                </a:solidFill>
                <a:effectLst/>
                <a:latin typeface="Consolas" panose="020B0609020204030204" pitchFamily="49" charset="0"/>
                <a:cs typeface="Consolas" panose="020B0609020204030204" pitchFamily="49" charset="0"/>
              </a:rPr>
              <a:t>storage</a:t>
            </a:r>
            <a:r>
              <a:rPr lang="en-AU" sz="1200" b="1" dirty="0">
                <a:solidFill>
                  <a:srgbClr val="CCCCCC"/>
                </a:solidFill>
                <a:effectLst/>
                <a:latin typeface="Consolas" panose="020B0609020204030204" pitchFamily="49" charset="0"/>
                <a:cs typeface="Consolas" panose="020B0609020204030204" pitchFamily="49" charset="0"/>
              </a:rPr>
              <a:t>: </a:t>
            </a:r>
            <a:r>
              <a:rPr lang="en-AU" sz="1200" b="1" dirty="0">
                <a:solidFill>
                  <a:srgbClr val="CE9178"/>
                </a:solidFill>
                <a:effectLst/>
                <a:latin typeface="Consolas" panose="020B0609020204030204" pitchFamily="49" charset="0"/>
                <a:cs typeface="Consolas" panose="020B0609020204030204" pitchFamily="49" charset="0"/>
              </a:rPr>
              <a:t>4Gi</a:t>
            </a:r>
            <a:endParaRPr lang="en-AU" sz="1200" b="1" dirty="0">
              <a:solidFill>
                <a:srgbClr val="FF0000"/>
              </a:solidFill>
              <a:effectLst/>
              <a:latin typeface="Consolas" panose="020B0609020204030204" pitchFamily="49" charset="0"/>
              <a:cs typeface="Consolas" panose="020B0609020204030204" pitchFamily="49" charset="0"/>
            </a:endParaRPr>
          </a:p>
          <a:p>
            <a:pPr algn="ctr"/>
            <a:endParaRPr lang="en-US" sz="12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0791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Static Provisioning</a:t>
            </a:r>
          </a:p>
        </p:txBody>
      </p:sp>
      <p:sp>
        <p:nvSpPr>
          <p:cNvPr id="9" name="AutoShape 2" descr="GitHub release (latest SemVer)">
            <a:hlinkClick r:id="rId3"/>
            <a:extLst>
              <a:ext uri="{FF2B5EF4-FFF2-40B4-BE49-F238E27FC236}">
                <a16:creationId xmlns:a16="http://schemas.microsoft.com/office/drawing/2014/main" id="{EC4605B0-3ECE-C94E-9229-26BEB6BA46C1}"/>
              </a:ext>
            </a:extLst>
          </p:cNvPr>
          <p:cNvSpPr>
            <a:spLocks noChangeAspect="1" noChangeArrowheads="1"/>
          </p:cNvSpPr>
          <p:nvPr/>
        </p:nvSpPr>
        <p:spPr bwMode="auto">
          <a:xfrm>
            <a:off x="-57150" y="-3559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3" descr="Coverage Status">
            <a:hlinkClick r:id="rId4"/>
            <a:extLst>
              <a:ext uri="{FF2B5EF4-FFF2-40B4-BE49-F238E27FC236}">
                <a16:creationId xmlns:a16="http://schemas.microsoft.com/office/drawing/2014/main" id="{72C6F8D9-C980-F06A-8D1C-886202B28D0F}"/>
              </a:ext>
            </a:extLst>
          </p:cNvPr>
          <p:cNvSpPr>
            <a:spLocks noChangeAspect="1" noChangeArrowheads="1"/>
          </p:cNvSpPr>
          <p:nvPr/>
        </p:nvSpPr>
        <p:spPr bwMode="auto">
          <a:xfrm>
            <a:off x="371475" y="-3559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Go Report Card">
            <a:hlinkClick r:id="rId5"/>
            <a:extLst>
              <a:ext uri="{FF2B5EF4-FFF2-40B4-BE49-F238E27FC236}">
                <a16:creationId xmlns:a16="http://schemas.microsoft.com/office/drawing/2014/main" id="{C3068328-4120-E5A3-926F-7EF9BE2DBCC8}"/>
              </a:ext>
            </a:extLst>
          </p:cNvPr>
          <p:cNvSpPr>
            <a:spLocks noChangeAspect="1" noChangeArrowheads="1"/>
          </p:cNvSpPr>
          <p:nvPr/>
        </p:nvSpPr>
        <p:spPr bwMode="auto">
          <a:xfrm>
            <a:off x="800100" y="-3559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3A88223E-9777-92C2-E7D3-49EC70E9AC0F}"/>
              </a:ext>
            </a:extLst>
          </p:cNvPr>
          <p:cNvPicPr>
            <a:picLocks noChangeAspect="1"/>
          </p:cNvPicPr>
          <p:nvPr/>
        </p:nvPicPr>
        <p:blipFill>
          <a:blip r:embed="rId6"/>
          <a:stretch>
            <a:fillRect/>
          </a:stretch>
        </p:blipFill>
        <p:spPr>
          <a:xfrm>
            <a:off x="157694" y="693344"/>
            <a:ext cx="8654711" cy="4026632"/>
          </a:xfrm>
          <a:prstGeom prst="rect">
            <a:avLst/>
          </a:prstGeom>
        </p:spPr>
      </p:pic>
    </p:spTree>
    <p:extLst>
      <p:ext uri="{BB962C8B-B14F-4D97-AF65-F5344CB8AC3E}">
        <p14:creationId xmlns:p14="http://schemas.microsoft.com/office/powerpoint/2010/main" val="1380698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7F5B1B-5184-2C16-2FE9-CE9C05989AC1}"/>
              </a:ext>
            </a:extLst>
          </p:cNvPr>
          <p:cNvPicPr>
            <a:picLocks noChangeAspect="1"/>
          </p:cNvPicPr>
          <p:nvPr/>
        </p:nvPicPr>
        <p:blipFill>
          <a:blip r:embed="rId3"/>
          <a:stretch>
            <a:fillRect/>
          </a:stretch>
        </p:blipFill>
        <p:spPr>
          <a:xfrm>
            <a:off x="134844" y="2534864"/>
            <a:ext cx="6362700" cy="2159000"/>
          </a:xfrm>
          <a:prstGeom prst="rect">
            <a:avLst/>
          </a:prstGeom>
        </p:spPr>
      </p:pic>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51192"/>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 PVC Create</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781050" y="769424"/>
            <a:ext cx="7886700" cy="351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pic>
        <p:nvPicPr>
          <p:cNvPr id="2" name="Picture 1">
            <a:extLst>
              <a:ext uri="{FF2B5EF4-FFF2-40B4-BE49-F238E27FC236}">
                <a16:creationId xmlns:a16="http://schemas.microsoft.com/office/drawing/2014/main" id="{B32FE127-FA3F-A8A0-9E72-3EB7616DD2B4}"/>
              </a:ext>
            </a:extLst>
          </p:cNvPr>
          <p:cNvPicPr>
            <a:picLocks noChangeAspect="1"/>
          </p:cNvPicPr>
          <p:nvPr/>
        </p:nvPicPr>
        <p:blipFill>
          <a:blip r:embed="rId4"/>
          <a:stretch>
            <a:fillRect/>
          </a:stretch>
        </p:blipFill>
        <p:spPr>
          <a:xfrm>
            <a:off x="1460375" y="628544"/>
            <a:ext cx="7608048" cy="2573867"/>
          </a:xfrm>
          <a:prstGeom prst="rect">
            <a:avLst/>
          </a:prstGeom>
        </p:spPr>
      </p:pic>
    </p:spTree>
    <p:extLst>
      <p:ext uri="{BB962C8B-B14F-4D97-AF65-F5344CB8AC3E}">
        <p14:creationId xmlns:p14="http://schemas.microsoft.com/office/powerpoint/2010/main" val="2742198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PVC Watchers </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781050" y="769424"/>
            <a:ext cx="7886700" cy="351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sp>
        <p:nvSpPr>
          <p:cNvPr id="7" name="TextBox 6">
            <a:extLst>
              <a:ext uri="{FF2B5EF4-FFF2-40B4-BE49-F238E27FC236}">
                <a16:creationId xmlns:a16="http://schemas.microsoft.com/office/drawing/2014/main" id="{088CAC0C-E5D8-AB3A-8B44-81FF12889A01}"/>
              </a:ext>
            </a:extLst>
          </p:cNvPr>
          <p:cNvSpPr txBox="1"/>
          <p:nvPr/>
        </p:nvSpPr>
        <p:spPr>
          <a:xfrm>
            <a:off x="0" y="858675"/>
            <a:ext cx="4748246" cy="1592744"/>
          </a:xfrm>
          <a:prstGeom prst="rect">
            <a:avLst/>
          </a:prstGeom>
          <a:noFill/>
        </p:spPr>
        <p:txBody>
          <a:bodyPr wrap="square" rtlCol="0">
            <a:spAutoFit/>
          </a:bodyPr>
          <a:lstStyle/>
          <a:p>
            <a:r>
              <a:rPr lang="en-US" sz="1400" b="1" dirty="0">
                <a:latin typeface="Amazon Ember" panose="020B0603020204020204" pitchFamily="34" charset="0"/>
                <a:ea typeface="Amazon Ember" panose="020B0603020204020204" pitchFamily="34" charset="0"/>
                <a:cs typeface="Amazon Ember" panose="020B0603020204020204" pitchFamily="34" charset="0"/>
              </a:rPr>
              <a:t>Watchers are looking for PVC :</a:t>
            </a:r>
          </a:p>
          <a:p>
            <a:r>
              <a:rPr lang="en-US" sz="1050" dirty="0">
                <a:latin typeface="Amazon Ember" panose="020B0603020204020204" pitchFamily="34" charset="0"/>
                <a:ea typeface="Amazon Ember" panose="020B0603020204020204" pitchFamily="34" charset="0"/>
                <a:cs typeface="Amazon Ember" panose="020B0603020204020204" pitchFamily="34" charset="0"/>
              </a:rPr>
              <a:t>1- </a:t>
            </a:r>
            <a:r>
              <a:rPr lang="en-US" sz="1050" dirty="0" err="1">
                <a:latin typeface="Amazon Ember" panose="020B0603020204020204" pitchFamily="34" charset="0"/>
                <a:ea typeface="Amazon Ember" panose="020B0603020204020204" pitchFamily="34" charset="0"/>
                <a:cs typeface="Amazon Ember" panose="020B0603020204020204" pitchFamily="34" charset="0"/>
              </a:rPr>
              <a:t>kube-APIserver</a:t>
            </a:r>
            <a:endParaRPr lang="en-US" sz="1050" dirty="0">
              <a:latin typeface="Amazon Ember" panose="020B0603020204020204" pitchFamily="34" charset="0"/>
              <a:ea typeface="Amazon Ember" panose="020B0603020204020204" pitchFamily="34" charset="0"/>
              <a:cs typeface="Amazon Ember" panose="020B0603020204020204" pitchFamily="34" charset="0"/>
            </a:endParaRPr>
          </a:p>
          <a:p>
            <a:r>
              <a:rPr lang="en-US" sz="1050" dirty="0">
                <a:latin typeface="Amazon Ember" panose="020B0603020204020204" pitchFamily="34" charset="0"/>
                <a:ea typeface="Amazon Ember" panose="020B0603020204020204" pitchFamily="34" charset="0"/>
                <a:cs typeface="Amazon Ember" panose="020B0603020204020204" pitchFamily="34" charset="0"/>
              </a:rPr>
              <a:t>2- </a:t>
            </a:r>
            <a:r>
              <a:rPr lang="en-US" sz="1050" dirty="0" err="1">
                <a:latin typeface="Amazon Ember" panose="020B0603020204020204" pitchFamily="34" charset="0"/>
                <a:ea typeface="Amazon Ember" panose="020B0603020204020204" pitchFamily="34" charset="0"/>
                <a:cs typeface="Amazon Ember" panose="020B0603020204020204" pitchFamily="34" charset="0"/>
              </a:rPr>
              <a:t>kube</a:t>
            </a:r>
            <a:r>
              <a:rPr lang="en-US" sz="1050" dirty="0">
                <a:latin typeface="Amazon Ember" panose="020B0603020204020204" pitchFamily="34" charset="0"/>
                <a:ea typeface="Amazon Ember" panose="020B0603020204020204" pitchFamily="34" charset="0"/>
                <a:cs typeface="Amazon Ember" panose="020B0603020204020204" pitchFamily="34" charset="0"/>
              </a:rPr>
              <a:t>-Scheduler</a:t>
            </a:r>
          </a:p>
          <a:p>
            <a:r>
              <a:rPr lang="en-US" sz="1050" dirty="0">
                <a:latin typeface="Amazon Ember" panose="020B0603020204020204" pitchFamily="34" charset="0"/>
                <a:ea typeface="Amazon Ember" panose="020B0603020204020204" pitchFamily="34" charset="0"/>
                <a:cs typeface="Amazon Ember" panose="020B0603020204020204" pitchFamily="34" charset="0"/>
              </a:rPr>
              <a:t>3- </a:t>
            </a:r>
            <a:r>
              <a:rPr lang="en-US" sz="1050" dirty="0" err="1">
                <a:latin typeface="Amazon Ember" panose="020B0603020204020204" pitchFamily="34" charset="0"/>
                <a:ea typeface="Amazon Ember" panose="020B0603020204020204" pitchFamily="34" charset="0"/>
                <a:cs typeface="Amazon Ember" panose="020B0603020204020204" pitchFamily="34" charset="0"/>
              </a:rPr>
              <a:t>kube</a:t>
            </a:r>
            <a:r>
              <a:rPr lang="en-US" sz="1050" dirty="0">
                <a:latin typeface="Amazon Ember" panose="020B0603020204020204" pitchFamily="34" charset="0"/>
                <a:ea typeface="Amazon Ember" panose="020B0603020204020204" pitchFamily="34" charset="0"/>
                <a:cs typeface="Amazon Ember" panose="020B0603020204020204" pitchFamily="34" charset="0"/>
              </a:rPr>
              <a:t>-Controller-Manager</a:t>
            </a:r>
          </a:p>
          <a:p>
            <a:r>
              <a:rPr lang="en-US" sz="1050" dirty="0">
                <a:latin typeface="Amazon Ember" panose="020B0603020204020204" pitchFamily="34" charset="0"/>
                <a:ea typeface="Amazon Ember" panose="020B0603020204020204" pitchFamily="34" charset="0"/>
                <a:cs typeface="Amazon Ember" panose="020B0603020204020204" pitchFamily="34" charset="0"/>
              </a:rPr>
              <a:t>4- </a:t>
            </a:r>
            <a:r>
              <a:rPr lang="en-US" sz="1100" dirty="0" err="1">
                <a:latin typeface="Amazon Ember" panose="020B0603020204020204" pitchFamily="34" charset="0"/>
                <a:ea typeface="Amazon Ember" panose="020B0603020204020204" pitchFamily="34" charset="0"/>
                <a:cs typeface="Amazon Ember" panose="020B0603020204020204" pitchFamily="34" charset="0"/>
              </a:rPr>
              <a:t>ebs</a:t>
            </a:r>
            <a:r>
              <a:rPr lang="en-US" sz="1100" dirty="0">
                <a:latin typeface="Amazon Ember" panose="020B0603020204020204" pitchFamily="34" charset="0"/>
                <a:ea typeface="Amazon Ember" panose="020B0603020204020204" pitchFamily="34" charset="0"/>
                <a:cs typeface="Amazon Ember" panose="020B0603020204020204" pitchFamily="34" charset="0"/>
              </a:rPr>
              <a:t>-</a:t>
            </a:r>
            <a:r>
              <a:rPr lang="en-US" sz="1100" dirty="0" err="1">
                <a:latin typeface="Amazon Ember" panose="020B0603020204020204" pitchFamily="34" charset="0"/>
                <a:ea typeface="Amazon Ember" panose="020B0603020204020204" pitchFamily="34" charset="0"/>
                <a:cs typeface="Amazon Ember" panose="020B0603020204020204" pitchFamily="34" charset="0"/>
              </a:rPr>
              <a:t>csi</a:t>
            </a:r>
            <a:r>
              <a:rPr lang="en-US" sz="1100" dirty="0">
                <a:latin typeface="Amazon Ember" panose="020B0603020204020204" pitchFamily="34" charset="0"/>
                <a:ea typeface="Amazon Ember" panose="020B0603020204020204" pitchFamily="34" charset="0"/>
                <a:cs typeface="Amazon Ember" panose="020B0603020204020204" pitchFamily="34" charset="0"/>
              </a:rPr>
              <a:t>-controller components:</a:t>
            </a:r>
          </a:p>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a:p>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a:extLst>
              <a:ext uri="{FF2B5EF4-FFF2-40B4-BE49-F238E27FC236}">
                <a16:creationId xmlns:a16="http://schemas.microsoft.com/office/drawing/2014/main" id="{DEB4BDD5-FB48-C734-5671-639A63390164}"/>
              </a:ext>
            </a:extLst>
          </p:cNvPr>
          <p:cNvPicPr>
            <a:picLocks noChangeAspect="1"/>
          </p:cNvPicPr>
          <p:nvPr/>
        </p:nvPicPr>
        <p:blipFill>
          <a:blip r:embed="rId3"/>
          <a:stretch>
            <a:fillRect/>
          </a:stretch>
        </p:blipFill>
        <p:spPr>
          <a:xfrm>
            <a:off x="2836289" y="638621"/>
            <a:ext cx="5376378" cy="4071432"/>
          </a:xfrm>
          <a:prstGeom prst="rect">
            <a:avLst/>
          </a:prstGeom>
        </p:spPr>
      </p:pic>
    </p:spTree>
    <p:extLst>
      <p:ext uri="{BB962C8B-B14F-4D97-AF65-F5344CB8AC3E}">
        <p14:creationId xmlns:p14="http://schemas.microsoft.com/office/powerpoint/2010/main" val="3478346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PV Created</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162485" y="814049"/>
            <a:ext cx="8667750" cy="38475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sp>
        <p:nvSpPr>
          <p:cNvPr id="2" name="TextBox 1">
            <a:extLst>
              <a:ext uri="{FF2B5EF4-FFF2-40B4-BE49-F238E27FC236}">
                <a16:creationId xmlns:a16="http://schemas.microsoft.com/office/drawing/2014/main" id="{473597D8-42FA-27B0-8314-F824A2DE261D}"/>
              </a:ext>
            </a:extLst>
          </p:cNvPr>
          <p:cNvSpPr txBox="1"/>
          <p:nvPr/>
        </p:nvSpPr>
        <p:spPr>
          <a:xfrm>
            <a:off x="1128871" y="1260520"/>
            <a:ext cx="5836854" cy="1477328"/>
          </a:xfrm>
          <a:prstGeom prst="rect">
            <a:avLst/>
          </a:prstGeom>
          <a:noFill/>
        </p:spPr>
        <p:txBody>
          <a:bodyPr wrap="none" rtlCol="0">
            <a:spAutoFit/>
          </a:bodyPr>
          <a:lstStyle/>
          <a:p>
            <a:r>
              <a:rPr lang="en-US" sz="3600" b="1" dirty="0" err="1">
                <a:latin typeface="+mj-lt"/>
                <a:ea typeface="Amazon Ember" panose="020B0603020204020204" pitchFamily="34" charset="0"/>
                <a:cs typeface="Amazon Ember" panose="020B0603020204020204" pitchFamily="34" charset="0"/>
              </a:rPr>
              <a:t>PersistentVolume</a:t>
            </a:r>
            <a:r>
              <a:rPr lang="en-US" sz="3600" b="1" dirty="0">
                <a:latin typeface="+mj-lt"/>
                <a:ea typeface="Amazon Ember" panose="020B0603020204020204" pitchFamily="34" charset="0"/>
                <a:cs typeface="Amazon Ember" panose="020B0603020204020204" pitchFamily="34" charset="0"/>
              </a:rPr>
              <a:t> Created</a:t>
            </a:r>
          </a:p>
          <a:p>
            <a:endParaRPr lang="en-US" sz="3600" b="1" dirty="0">
              <a:latin typeface="+mj-lt"/>
              <a:ea typeface="Amazon Ember" panose="020B0603020204020204" pitchFamily="34" charset="0"/>
              <a:cs typeface="Amazon Ember" panose="020B0603020204020204" pitchFamily="34" charset="0"/>
            </a:endParaRPr>
          </a:p>
          <a:p>
            <a:pPr algn="ctr"/>
            <a:r>
              <a:rPr lang="en-US" b="1" dirty="0">
                <a:latin typeface="+mj-lt"/>
                <a:ea typeface="Amazon Ember" panose="020B0603020204020204" pitchFamily="34" charset="0"/>
                <a:cs typeface="Amazon Ember" panose="020B0603020204020204" pitchFamily="34" charset="0"/>
              </a:rPr>
              <a:t>4-PV</a:t>
            </a:r>
            <a:endParaRPr lang="en-US" dirty="0"/>
          </a:p>
        </p:txBody>
      </p:sp>
    </p:spTree>
    <p:extLst>
      <p:ext uri="{BB962C8B-B14F-4D97-AF65-F5344CB8AC3E}">
        <p14:creationId xmlns:p14="http://schemas.microsoft.com/office/powerpoint/2010/main" val="3202585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Status</a:t>
            </a:r>
          </a:p>
        </p:txBody>
      </p:sp>
      <p:sp>
        <p:nvSpPr>
          <p:cNvPr id="3" name="Rounded Rectangle 2">
            <a:extLst>
              <a:ext uri="{FF2B5EF4-FFF2-40B4-BE49-F238E27FC236}">
                <a16:creationId xmlns:a16="http://schemas.microsoft.com/office/drawing/2014/main" id="{C3AD71AA-8BBC-5D88-A648-0E7F3A5F148B}"/>
              </a:ext>
            </a:extLst>
          </p:cNvPr>
          <p:cNvSpPr/>
          <p:nvPr/>
        </p:nvSpPr>
        <p:spPr>
          <a:xfrm>
            <a:off x="111159" y="1596191"/>
            <a:ext cx="1112363" cy="5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PVC</a:t>
            </a:r>
          </a:p>
        </p:txBody>
      </p:sp>
      <p:sp>
        <p:nvSpPr>
          <p:cNvPr id="4" name="Rounded Rectangle 3">
            <a:extLst>
              <a:ext uri="{FF2B5EF4-FFF2-40B4-BE49-F238E27FC236}">
                <a16:creationId xmlns:a16="http://schemas.microsoft.com/office/drawing/2014/main" id="{1397CCAD-AD5E-B629-936C-10C657B4C4D4}"/>
              </a:ext>
            </a:extLst>
          </p:cNvPr>
          <p:cNvSpPr/>
          <p:nvPr/>
        </p:nvSpPr>
        <p:spPr>
          <a:xfrm>
            <a:off x="108671" y="757065"/>
            <a:ext cx="1112363" cy="5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t>
            </a:r>
          </a:p>
        </p:txBody>
      </p:sp>
      <p:cxnSp>
        <p:nvCxnSpPr>
          <p:cNvPr id="11" name="Straight Connector 10">
            <a:extLst>
              <a:ext uri="{FF2B5EF4-FFF2-40B4-BE49-F238E27FC236}">
                <a16:creationId xmlns:a16="http://schemas.microsoft.com/office/drawing/2014/main" id="{7CD28D6A-4AC3-D7D8-2012-C31D4A72375F}"/>
              </a:ext>
            </a:extLst>
          </p:cNvPr>
          <p:cNvCxnSpPr>
            <a:cxnSpLocks/>
          </p:cNvCxnSpPr>
          <p:nvPr/>
        </p:nvCxnSpPr>
        <p:spPr>
          <a:xfrm flipH="1" flipV="1">
            <a:off x="169682" y="2765450"/>
            <a:ext cx="8342722" cy="69399"/>
          </a:xfrm>
          <a:prstGeom prst="line">
            <a:avLst/>
          </a:prstGeom>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0B3906F1-BEF5-3958-DB13-5FE9B484FFD5}"/>
              </a:ext>
            </a:extLst>
          </p:cNvPr>
          <p:cNvSpPr/>
          <p:nvPr/>
        </p:nvSpPr>
        <p:spPr>
          <a:xfrm>
            <a:off x="26489" y="2486119"/>
            <a:ext cx="1977861" cy="272865"/>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kubernetes</a:t>
            </a:r>
            <a:endParaRPr lang="en-US" dirty="0"/>
          </a:p>
        </p:txBody>
      </p:sp>
      <p:sp>
        <p:nvSpPr>
          <p:cNvPr id="15" name="Rounded Rectangle 14">
            <a:extLst>
              <a:ext uri="{FF2B5EF4-FFF2-40B4-BE49-F238E27FC236}">
                <a16:creationId xmlns:a16="http://schemas.microsoft.com/office/drawing/2014/main" id="{F0BD49CC-FB39-F5DB-592F-8FFCA319E884}"/>
              </a:ext>
            </a:extLst>
          </p:cNvPr>
          <p:cNvSpPr/>
          <p:nvPr/>
        </p:nvSpPr>
        <p:spPr>
          <a:xfrm>
            <a:off x="25743" y="3379800"/>
            <a:ext cx="1977861" cy="272865"/>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EBS</a:t>
            </a:r>
          </a:p>
        </p:txBody>
      </p:sp>
      <p:sp>
        <p:nvSpPr>
          <p:cNvPr id="22" name="Rounded Rectangle 21">
            <a:extLst>
              <a:ext uri="{FF2B5EF4-FFF2-40B4-BE49-F238E27FC236}">
                <a16:creationId xmlns:a16="http://schemas.microsoft.com/office/drawing/2014/main" id="{545FFF7E-A11B-4098-F4A8-61F93E4A3384}"/>
              </a:ext>
            </a:extLst>
          </p:cNvPr>
          <p:cNvSpPr/>
          <p:nvPr/>
        </p:nvSpPr>
        <p:spPr>
          <a:xfrm>
            <a:off x="2557249" y="858675"/>
            <a:ext cx="2554157" cy="3179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 Provisioner =</a:t>
            </a:r>
            <a:r>
              <a:rPr lang="en-US" sz="1200" dirty="0" err="1">
                <a:solidFill>
                  <a:schemeClr val="bg1"/>
                </a:solidFill>
              </a:rPr>
              <a:t>ebs.csi.aws.com</a:t>
            </a:r>
            <a:endParaRPr lang="en-US" sz="1200" dirty="0">
              <a:solidFill>
                <a:schemeClr val="bg1"/>
              </a:solidFill>
            </a:endParaRPr>
          </a:p>
        </p:txBody>
      </p:sp>
      <p:cxnSp>
        <p:nvCxnSpPr>
          <p:cNvPr id="9" name="Straight Connector 8">
            <a:extLst>
              <a:ext uri="{FF2B5EF4-FFF2-40B4-BE49-F238E27FC236}">
                <a16:creationId xmlns:a16="http://schemas.microsoft.com/office/drawing/2014/main" id="{A42DD732-49EA-56B1-D9AF-DA509D15A78F}"/>
              </a:ext>
            </a:extLst>
          </p:cNvPr>
          <p:cNvCxnSpPr>
            <a:endCxn id="22" idx="1"/>
          </p:cNvCxnSpPr>
          <p:nvPr/>
        </p:nvCxnSpPr>
        <p:spPr>
          <a:xfrm>
            <a:off x="1221034" y="1017651"/>
            <a:ext cx="133621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14E6CC0-23AC-E3E4-39CE-BA8714D946F8}"/>
              </a:ext>
            </a:extLst>
          </p:cNvPr>
          <p:cNvCxnSpPr>
            <a:stCxn id="4" idx="2"/>
            <a:endCxn id="3" idx="0"/>
          </p:cNvCxnSpPr>
          <p:nvPr/>
        </p:nvCxnSpPr>
        <p:spPr>
          <a:xfrm>
            <a:off x="664853" y="1292625"/>
            <a:ext cx="2488" cy="303566"/>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2234F11D-FF78-6096-BD0F-4C8668A953CF}"/>
              </a:ext>
            </a:extLst>
          </p:cNvPr>
          <p:cNvSpPr/>
          <p:nvPr/>
        </p:nvSpPr>
        <p:spPr>
          <a:xfrm>
            <a:off x="1607023" y="1554319"/>
            <a:ext cx="3898427" cy="606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C00000"/>
                </a:solidFill>
              </a:rPr>
              <a:t>No Pod , </a:t>
            </a:r>
            <a:r>
              <a:rPr lang="en-US" sz="1000" b="1" dirty="0">
                <a:solidFill>
                  <a:srgbClr val="C00000"/>
                </a:solidFill>
                <a:latin typeface="Consolas" panose="020B0609020204030204" pitchFamily="49" charset="0"/>
                <a:cs typeface="Consolas" panose="020B0609020204030204" pitchFamily="49" charset="0"/>
              </a:rPr>
              <a:t>But </a:t>
            </a:r>
          </a:p>
          <a:p>
            <a:pPr algn="ctr"/>
            <a:r>
              <a:rPr lang="en-US" sz="1000" b="1" dirty="0" err="1">
                <a:solidFill>
                  <a:schemeClr val="accent6">
                    <a:lumMod val="50000"/>
                  </a:schemeClr>
                </a:solidFill>
                <a:latin typeface="Consolas" panose="020B0609020204030204" pitchFamily="49" charset="0"/>
                <a:cs typeface="Consolas" panose="020B0609020204030204" pitchFamily="49" charset="0"/>
              </a:rPr>
              <a:t>StorageClass</a:t>
            </a:r>
            <a:r>
              <a:rPr lang="en-US" sz="1000" b="1" dirty="0">
                <a:solidFill>
                  <a:schemeClr val="accent6">
                    <a:lumMod val="50000"/>
                  </a:schemeClr>
                </a:solidFill>
                <a:latin typeface="Consolas" panose="020B0609020204030204" pitchFamily="49" charset="0"/>
                <a:cs typeface="Consolas" panose="020B0609020204030204" pitchFamily="49" charset="0"/>
              </a:rPr>
              <a:t> with “</a:t>
            </a:r>
            <a:r>
              <a:rPr lang="en-AU" sz="1000" b="1" dirty="0" err="1">
                <a:solidFill>
                  <a:schemeClr val="accent6">
                    <a:lumMod val="50000"/>
                  </a:schemeClr>
                </a:solidFill>
                <a:effectLst/>
                <a:latin typeface="Consolas" panose="020B0609020204030204" pitchFamily="49" charset="0"/>
                <a:cs typeface="Consolas" panose="020B0609020204030204" pitchFamily="49" charset="0"/>
              </a:rPr>
              <a:t>VolumeBindingMode</a:t>
            </a:r>
            <a:r>
              <a:rPr lang="en-AU" sz="1000" b="1" dirty="0">
                <a:solidFill>
                  <a:schemeClr val="accent6">
                    <a:lumMod val="50000"/>
                  </a:schemeClr>
                </a:solidFill>
                <a:effectLst/>
                <a:latin typeface="Consolas" panose="020B0609020204030204" pitchFamily="49" charset="0"/>
                <a:cs typeface="Consolas" panose="020B0609020204030204" pitchFamily="49" charset="0"/>
              </a:rPr>
              <a:t>: Immediate”</a:t>
            </a:r>
          </a:p>
        </p:txBody>
      </p:sp>
      <p:cxnSp>
        <p:nvCxnSpPr>
          <p:cNvPr id="24" name="Straight Arrow Connector 23">
            <a:extLst>
              <a:ext uri="{FF2B5EF4-FFF2-40B4-BE49-F238E27FC236}">
                <a16:creationId xmlns:a16="http://schemas.microsoft.com/office/drawing/2014/main" id="{9819E1B0-C730-0A54-2F6D-A6D5A028C1CF}"/>
              </a:ext>
            </a:extLst>
          </p:cNvPr>
          <p:cNvCxnSpPr>
            <a:cxnSpLocks/>
            <a:stCxn id="3" idx="3"/>
            <a:endCxn id="17" idx="1"/>
          </p:cNvCxnSpPr>
          <p:nvPr/>
        </p:nvCxnSpPr>
        <p:spPr>
          <a:xfrm flipV="1">
            <a:off x="1223522" y="1857332"/>
            <a:ext cx="383501" cy="6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0BF29D57-1EFE-F050-2C80-7D88B49E77C1}"/>
              </a:ext>
            </a:extLst>
          </p:cNvPr>
          <p:cNvSpPr/>
          <p:nvPr/>
        </p:nvSpPr>
        <p:spPr>
          <a:xfrm>
            <a:off x="6331423" y="1596191"/>
            <a:ext cx="1112363" cy="535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PV</a:t>
            </a:r>
          </a:p>
        </p:txBody>
      </p:sp>
      <p:cxnSp>
        <p:nvCxnSpPr>
          <p:cNvPr id="20" name="Straight Arrow Connector 19">
            <a:extLst>
              <a:ext uri="{FF2B5EF4-FFF2-40B4-BE49-F238E27FC236}">
                <a16:creationId xmlns:a16="http://schemas.microsoft.com/office/drawing/2014/main" id="{1C336001-BF65-C785-C399-8F4BFBA1D74D}"/>
              </a:ext>
            </a:extLst>
          </p:cNvPr>
          <p:cNvCxnSpPr>
            <a:cxnSpLocks/>
            <a:stCxn id="22" idx="3"/>
            <a:endCxn id="18" idx="1"/>
          </p:cNvCxnSpPr>
          <p:nvPr/>
        </p:nvCxnSpPr>
        <p:spPr>
          <a:xfrm>
            <a:off x="5111406" y="1017652"/>
            <a:ext cx="1220017" cy="846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1747306D-4EF2-FC63-7C3A-AC73BF563B09}"/>
              </a:ext>
            </a:extLst>
          </p:cNvPr>
          <p:cNvSpPr/>
          <p:nvPr/>
        </p:nvSpPr>
        <p:spPr>
          <a:xfrm>
            <a:off x="6259171" y="2910056"/>
            <a:ext cx="1256866" cy="27286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VolumeCreate</a:t>
            </a:r>
            <a:endParaRPr lang="en-US" sz="1200" dirty="0"/>
          </a:p>
        </p:txBody>
      </p:sp>
      <p:cxnSp>
        <p:nvCxnSpPr>
          <p:cNvPr id="26" name="Straight Connector 25">
            <a:extLst>
              <a:ext uri="{FF2B5EF4-FFF2-40B4-BE49-F238E27FC236}">
                <a16:creationId xmlns:a16="http://schemas.microsoft.com/office/drawing/2014/main" id="{DA249824-5832-B7E0-0066-767B56328811}"/>
              </a:ext>
            </a:extLst>
          </p:cNvPr>
          <p:cNvCxnSpPr>
            <a:cxnSpLocks/>
          </p:cNvCxnSpPr>
          <p:nvPr/>
        </p:nvCxnSpPr>
        <p:spPr>
          <a:xfrm flipH="1" flipV="1">
            <a:off x="169682" y="3671811"/>
            <a:ext cx="8342722" cy="69399"/>
          </a:xfrm>
          <a:prstGeom prst="line">
            <a:avLst/>
          </a:prstGeom>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C7A2972D-CDC3-C5CB-D473-9FDE1C29EE57}"/>
              </a:ext>
            </a:extLst>
          </p:cNvPr>
          <p:cNvSpPr/>
          <p:nvPr/>
        </p:nvSpPr>
        <p:spPr>
          <a:xfrm>
            <a:off x="34209" y="4558358"/>
            <a:ext cx="1977861" cy="272865"/>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OS</a:t>
            </a:r>
          </a:p>
        </p:txBody>
      </p:sp>
      <p:cxnSp>
        <p:nvCxnSpPr>
          <p:cNvPr id="29" name="Straight Connector 28">
            <a:extLst>
              <a:ext uri="{FF2B5EF4-FFF2-40B4-BE49-F238E27FC236}">
                <a16:creationId xmlns:a16="http://schemas.microsoft.com/office/drawing/2014/main" id="{497ACBBA-D52D-E715-45C4-0FE910DF44D5}"/>
              </a:ext>
            </a:extLst>
          </p:cNvPr>
          <p:cNvCxnSpPr>
            <a:cxnSpLocks/>
          </p:cNvCxnSpPr>
          <p:nvPr/>
        </p:nvCxnSpPr>
        <p:spPr>
          <a:xfrm flipH="1" flipV="1">
            <a:off x="0" y="2774191"/>
            <a:ext cx="9144000" cy="693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5D2AA4-B6DC-7543-C031-4048CFB3CA36}"/>
              </a:ext>
            </a:extLst>
          </p:cNvPr>
          <p:cNvCxnSpPr>
            <a:cxnSpLocks/>
          </p:cNvCxnSpPr>
          <p:nvPr/>
        </p:nvCxnSpPr>
        <p:spPr>
          <a:xfrm flipH="1" flipV="1">
            <a:off x="0" y="3659830"/>
            <a:ext cx="9144000" cy="693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3700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51192"/>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 PVC - persistent-volume-binder</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781050" y="769424"/>
            <a:ext cx="7886700" cy="351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pic>
        <p:nvPicPr>
          <p:cNvPr id="2" name="Picture 1">
            <a:extLst>
              <a:ext uri="{FF2B5EF4-FFF2-40B4-BE49-F238E27FC236}">
                <a16:creationId xmlns:a16="http://schemas.microsoft.com/office/drawing/2014/main" id="{4F5CBFA9-7DEF-7413-1C76-44C426739800}"/>
              </a:ext>
            </a:extLst>
          </p:cNvPr>
          <p:cNvPicPr>
            <a:picLocks noChangeAspect="1"/>
          </p:cNvPicPr>
          <p:nvPr/>
        </p:nvPicPr>
        <p:blipFill>
          <a:blip r:embed="rId3"/>
          <a:stretch>
            <a:fillRect/>
          </a:stretch>
        </p:blipFill>
        <p:spPr>
          <a:xfrm>
            <a:off x="344118" y="636803"/>
            <a:ext cx="7720382" cy="2112945"/>
          </a:xfrm>
          <a:prstGeom prst="rect">
            <a:avLst/>
          </a:prstGeom>
        </p:spPr>
      </p:pic>
      <p:pic>
        <p:nvPicPr>
          <p:cNvPr id="3" name="Picture 2">
            <a:extLst>
              <a:ext uri="{FF2B5EF4-FFF2-40B4-BE49-F238E27FC236}">
                <a16:creationId xmlns:a16="http://schemas.microsoft.com/office/drawing/2014/main" id="{5BF673EB-56BD-59B5-D6B3-75E8C3AF42BE}"/>
              </a:ext>
            </a:extLst>
          </p:cNvPr>
          <p:cNvPicPr>
            <a:picLocks noChangeAspect="1"/>
          </p:cNvPicPr>
          <p:nvPr/>
        </p:nvPicPr>
        <p:blipFill>
          <a:blip r:embed="rId4"/>
          <a:stretch>
            <a:fillRect/>
          </a:stretch>
        </p:blipFill>
        <p:spPr>
          <a:xfrm>
            <a:off x="344118" y="2825834"/>
            <a:ext cx="7772400" cy="1917532"/>
          </a:xfrm>
          <a:prstGeom prst="rect">
            <a:avLst/>
          </a:prstGeom>
        </p:spPr>
      </p:pic>
    </p:spTree>
    <p:extLst>
      <p:ext uri="{BB962C8B-B14F-4D97-AF65-F5344CB8AC3E}">
        <p14:creationId xmlns:p14="http://schemas.microsoft.com/office/powerpoint/2010/main" val="1194951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51192"/>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 PV Create Update Patch</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781050" y="769424"/>
            <a:ext cx="7886700" cy="351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pic>
        <p:nvPicPr>
          <p:cNvPr id="2" name="Picture 1">
            <a:extLst>
              <a:ext uri="{FF2B5EF4-FFF2-40B4-BE49-F238E27FC236}">
                <a16:creationId xmlns:a16="http://schemas.microsoft.com/office/drawing/2014/main" id="{175A568C-7650-9C43-A439-4DD3A2214603}"/>
              </a:ext>
            </a:extLst>
          </p:cNvPr>
          <p:cNvPicPr>
            <a:picLocks noChangeAspect="1"/>
          </p:cNvPicPr>
          <p:nvPr/>
        </p:nvPicPr>
        <p:blipFill>
          <a:blip r:embed="rId3"/>
          <a:stretch>
            <a:fillRect/>
          </a:stretch>
        </p:blipFill>
        <p:spPr>
          <a:xfrm>
            <a:off x="135359" y="2571750"/>
            <a:ext cx="7302381" cy="2131683"/>
          </a:xfrm>
          <a:prstGeom prst="rect">
            <a:avLst/>
          </a:prstGeom>
        </p:spPr>
      </p:pic>
      <p:pic>
        <p:nvPicPr>
          <p:cNvPr id="4" name="Picture 3">
            <a:extLst>
              <a:ext uri="{FF2B5EF4-FFF2-40B4-BE49-F238E27FC236}">
                <a16:creationId xmlns:a16="http://schemas.microsoft.com/office/drawing/2014/main" id="{329DA7DE-530E-5FBA-31FD-1F8C9E5CA2F6}"/>
              </a:ext>
            </a:extLst>
          </p:cNvPr>
          <p:cNvPicPr>
            <a:picLocks noChangeAspect="1"/>
          </p:cNvPicPr>
          <p:nvPr/>
        </p:nvPicPr>
        <p:blipFill>
          <a:blip r:embed="rId4"/>
          <a:stretch>
            <a:fillRect/>
          </a:stretch>
        </p:blipFill>
        <p:spPr>
          <a:xfrm>
            <a:off x="4025900" y="627392"/>
            <a:ext cx="5054600" cy="2933700"/>
          </a:xfrm>
          <a:prstGeom prst="rect">
            <a:avLst/>
          </a:prstGeom>
        </p:spPr>
      </p:pic>
    </p:spTree>
    <p:extLst>
      <p:ext uri="{BB962C8B-B14F-4D97-AF65-F5344CB8AC3E}">
        <p14:creationId xmlns:p14="http://schemas.microsoft.com/office/powerpoint/2010/main" val="20260181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CSI Containers logs</a:t>
            </a:r>
          </a:p>
        </p:txBody>
      </p:sp>
      <p:sp>
        <p:nvSpPr>
          <p:cNvPr id="2" name="TextBox 1">
            <a:extLst>
              <a:ext uri="{FF2B5EF4-FFF2-40B4-BE49-F238E27FC236}">
                <a16:creationId xmlns:a16="http://schemas.microsoft.com/office/drawing/2014/main" id="{43CD2C54-FA9B-331E-4E2C-D061F003696D}"/>
              </a:ext>
            </a:extLst>
          </p:cNvPr>
          <p:cNvSpPr txBox="1"/>
          <p:nvPr/>
        </p:nvSpPr>
        <p:spPr>
          <a:xfrm>
            <a:off x="450850" y="787400"/>
            <a:ext cx="1542410" cy="369332"/>
          </a:xfrm>
          <a:prstGeom prst="rect">
            <a:avLst/>
          </a:prstGeom>
          <a:noFill/>
        </p:spPr>
        <p:txBody>
          <a:bodyPr wrap="none" rtlCol="0">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Provisioner :</a:t>
            </a:r>
          </a:p>
        </p:txBody>
      </p:sp>
      <p:pic>
        <p:nvPicPr>
          <p:cNvPr id="3" name="Picture 2">
            <a:extLst>
              <a:ext uri="{FF2B5EF4-FFF2-40B4-BE49-F238E27FC236}">
                <a16:creationId xmlns:a16="http://schemas.microsoft.com/office/drawing/2014/main" id="{C3A4CE3E-7A04-968B-1F83-71FBB4B08DCE}"/>
              </a:ext>
            </a:extLst>
          </p:cNvPr>
          <p:cNvPicPr>
            <a:picLocks noChangeAspect="1"/>
          </p:cNvPicPr>
          <p:nvPr/>
        </p:nvPicPr>
        <p:blipFill>
          <a:blip r:embed="rId3"/>
          <a:stretch>
            <a:fillRect/>
          </a:stretch>
        </p:blipFill>
        <p:spPr>
          <a:xfrm>
            <a:off x="0" y="1232932"/>
            <a:ext cx="9155929" cy="548259"/>
          </a:xfrm>
          <a:prstGeom prst="rect">
            <a:avLst/>
          </a:prstGeom>
        </p:spPr>
      </p:pic>
    </p:spTree>
    <p:extLst>
      <p:ext uri="{BB962C8B-B14F-4D97-AF65-F5344CB8AC3E}">
        <p14:creationId xmlns:p14="http://schemas.microsoft.com/office/powerpoint/2010/main" val="764076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err="1">
                <a:latin typeface="+mj-lt"/>
                <a:ea typeface="Amazon Ember" panose="020B0603020204020204" pitchFamily="34" charset="0"/>
                <a:cs typeface="Amazon Ember" panose="020B0603020204020204" pitchFamily="34" charset="0"/>
              </a:rPr>
              <a:t>Ctrail</a:t>
            </a:r>
            <a:r>
              <a:rPr lang="en-US" sz="2400" b="1" dirty="0">
                <a:latin typeface="+mj-lt"/>
                <a:ea typeface="Amazon Ember" panose="020B0603020204020204" pitchFamily="34" charset="0"/>
                <a:cs typeface="Amazon Ember" panose="020B0603020204020204" pitchFamily="34" charset="0"/>
              </a:rPr>
              <a:t> : `</a:t>
            </a:r>
            <a:r>
              <a:rPr lang="en-US" sz="2400" b="1" dirty="0" err="1">
                <a:latin typeface="+mj-lt"/>
                <a:ea typeface="Amazon Ember" panose="020B0603020204020204" pitchFamily="34" charset="0"/>
                <a:cs typeface="Amazon Ember" panose="020B0603020204020204" pitchFamily="34" charset="0"/>
              </a:rPr>
              <a:t>CreateVolume</a:t>
            </a:r>
            <a:r>
              <a:rPr lang="en-US" sz="2400" b="1" dirty="0">
                <a:latin typeface="+mj-lt"/>
                <a:ea typeface="Amazon Ember" panose="020B0603020204020204" pitchFamily="34" charset="0"/>
                <a:cs typeface="Amazon Ember" panose="020B0603020204020204" pitchFamily="34" charset="0"/>
              </a:rPr>
              <a:t>`  </a:t>
            </a:r>
          </a:p>
        </p:txBody>
      </p:sp>
      <p:pic>
        <p:nvPicPr>
          <p:cNvPr id="11" name="Picture 10">
            <a:extLst>
              <a:ext uri="{FF2B5EF4-FFF2-40B4-BE49-F238E27FC236}">
                <a16:creationId xmlns:a16="http://schemas.microsoft.com/office/drawing/2014/main" id="{67E11233-3DC2-50F5-D67E-0093F64C74D2}"/>
              </a:ext>
            </a:extLst>
          </p:cNvPr>
          <p:cNvPicPr>
            <a:picLocks noChangeAspect="1"/>
          </p:cNvPicPr>
          <p:nvPr/>
        </p:nvPicPr>
        <p:blipFill>
          <a:blip r:embed="rId3"/>
          <a:stretch>
            <a:fillRect/>
          </a:stretch>
        </p:blipFill>
        <p:spPr>
          <a:xfrm>
            <a:off x="99204" y="3845900"/>
            <a:ext cx="7772400" cy="873752"/>
          </a:xfrm>
          <a:prstGeom prst="rect">
            <a:avLst/>
          </a:prstGeom>
        </p:spPr>
      </p:pic>
      <p:pic>
        <p:nvPicPr>
          <p:cNvPr id="4" name="Picture 3">
            <a:extLst>
              <a:ext uri="{FF2B5EF4-FFF2-40B4-BE49-F238E27FC236}">
                <a16:creationId xmlns:a16="http://schemas.microsoft.com/office/drawing/2014/main" id="{7B26E867-E302-3154-2216-64C5EEAA1BDF}"/>
              </a:ext>
            </a:extLst>
          </p:cNvPr>
          <p:cNvPicPr>
            <a:picLocks noChangeAspect="1"/>
          </p:cNvPicPr>
          <p:nvPr/>
        </p:nvPicPr>
        <p:blipFill>
          <a:blip r:embed="rId4"/>
          <a:stretch>
            <a:fillRect/>
          </a:stretch>
        </p:blipFill>
        <p:spPr>
          <a:xfrm>
            <a:off x="2327537" y="575714"/>
            <a:ext cx="6729945" cy="3651907"/>
          </a:xfrm>
          <a:prstGeom prst="rect">
            <a:avLst/>
          </a:prstGeom>
        </p:spPr>
      </p:pic>
    </p:spTree>
    <p:extLst>
      <p:ext uri="{BB962C8B-B14F-4D97-AF65-F5344CB8AC3E}">
        <p14:creationId xmlns:p14="http://schemas.microsoft.com/office/powerpoint/2010/main" val="3726523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PV Watchers </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781050" y="769424"/>
            <a:ext cx="7886700" cy="351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sp>
        <p:nvSpPr>
          <p:cNvPr id="7" name="TextBox 6">
            <a:extLst>
              <a:ext uri="{FF2B5EF4-FFF2-40B4-BE49-F238E27FC236}">
                <a16:creationId xmlns:a16="http://schemas.microsoft.com/office/drawing/2014/main" id="{088CAC0C-E5D8-AB3A-8B44-81FF12889A01}"/>
              </a:ext>
            </a:extLst>
          </p:cNvPr>
          <p:cNvSpPr txBox="1"/>
          <p:nvPr/>
        </p:nvSpPr>
        <p:spPr>
          <a:xfrm>
            <a:off x="0" y="858675"/>
            <a:ext cx="4748246" cy="1592744"/>
          </a:xfrm>
          <a:prstGeom prst="rect">
            <a:avLst/>
          </a:prstGeom>
          <a:noFill/>
        </p:spPr>
        <p:txBody>
          <a:bodyPr wrap="square" rtlCol="0">
            <a:spAutoFit/>
          </a:bodyPr>
          <a:lstStyle/>
          <a:p>
            <a:r>
              <a:rPr lang="en-US" sz="1400" b="1" dirty="0">
                <a:latin typeface="Amazon Ember" panose="020B0603020204020204" pitchFamily="34" charset="0"/>
                <a:ea typeface="Amazon Ember" panose="020B0603020204020204" pitchFamily="34" charset="0"/>
                <a:cs typeface="Amazon Ember" panose="020B0603020204020204" pitchFamily="34" charset="0"/>
              </a:rPr>
              <a:t>Watchers are looking for PV :</a:t>
            </a:r>
          </a:p>
          <a:p>
            <a:r>
              <a:rPr lang="en-US" sz="1050" dirty="0">
                <a:latin typeface="Amazon Ember" panose="020B0603020204020204" pitchFamily="34" charset="0"/>
                <a:ea typeface="Amazon Ember" panose="020B0603020204020204" pitchFamily="34" charset="0"/>
                <a:cs typeface="Amazon Ember" panose="020B0603020204020204" pitchFamily="34" charset="0"/>
              </a:rPr>
              <a:t>1- </a:t>
            </a:r>
            <a:r>
              <a:rPr lang="en-US" sz="1050" dirty="0" err="1">
                <a:latin typeface="Amazon Ember" panose="020B0603020204020204" pitchFamily="34" charset="0"/>
                <a:ea typeface="Amazon Ember" panose="020B0603020204020204" pitchFamily="34" charset="0"/>
                <a:cs typeface="Amazon Ember" panose="020B0603020204020204" pitchFamily="34" charset="0"/>
              </a:rPr>
              <a:t>kube-APIserver</a:t>
            </a:r>
            <a:endParaRPr lang="en-US" sz="1050" dirty="0">
              <a:latin typeface="Amazon Ember" panose="020B0603020204020204" pitchFamily="34" charset="0"/>
              <a:ea typeface="Amazon Ember" panose="020B0603020204020204" pitchFamily="34" charset="0"/>
              <a:cs typeface="Amazon Ember" panose="020B0603020204020204" pitchFamily="34" charset="0"/>
            </a:endParaRPr>
          </a:p>
          <a:p>
            <a:r>
              <a:rPr lang="en-US" sz="1050" dirty="0">
                <a:latin typeface="Amazon Ember" panose="020B0603020204020204" pitchFamily="34" charset="0"/>
                <a:ea typeface="Amazon Ember" panose="020B0603020204020204" pitchFamily="34" charset="0"/>
                <a:cs typeface="Amazon Ember" panose="020B0603020204020204" pitchFamily="34" charset="0"/>
              </a:rPr>
              <a:t>2- </a:t>
            </a:r>
            <a:r>
              <a:rPr lang="en-US" sz="1050" dirty="0" err="1">
                <a:latin typeface="Amazon Ember" panose="020B0603020204020204" pitchFamily="34" charset="0"/>
                <a:ea typeface="Amazon Ember" panose="020B0603020204020204" pitchFamily="34" charset="0"/>
                <a:cs typeface="Amazon Ember" panose="020B0603020204020204" pitchFamily="34" charset="0"/>
              </a:rPr>
              <a:t>kube</a:t>
            </a:r>
            <a:r>
              <a:rPr lang="en-US" sz="1050" dirty="0">
                <a:latin typeface="Amazon Ember" panose="020B0603020204020204" pitchFamily="34" charset="0"/>
                <a:ea typeface="Amazon Ember" panose="020B0603020204020204" pitchFamily="34" charset="0"/>
                <a:cs typeface="Amazon Ember" panose="020B0603020204020204" pitchFamily="34" charset="0"/>
              </a:rPr>
              <a:t>-Scheduler</a:t>
            </a:r>
          </a:p>
          <a:p>
            <a:r>
              <a:rPr lang="en-US" sz="1050" dirty="0">
                <a:latin typeface="Amazon Ember" panose="020B0603020204020204" pitchFamily="34" charset="0"/>
                <a:ea typeface="Amazon Ember" panose="020B0603020204020204" pitchFamily="34" charset="0"/>
                <a:cs typeface="Amazon Ember" panose="020B0603020204020204" pitchFamily="34" charset="0"/>
              </a:rPr>
              <a:t>3- </a:t>
            </a:r>
            <a:r>
              <a:rPr lang="en-US" sz="1050" dirty="0" err="1">
                <a:latin typeface="Amazon Ember" panose="020B0603020204020204" pitchFamily="34" charset="0"/>
                <a:ea typeface="Amazon Ember" panose="020B0603020204020204" pitchFamily="34" charset="0"/>
                <a:cs typeface="Amazon Ember" panose="020B0603020204020204" pitchFamily="34" charset="0"/>
              </a:rPr>
              <a:t>kube</a:t>
            </a:r>
            <a:r>
              <a:rPr lang="en-US" sz="1050" dirty="0">
                <a:latin typeface="Amazon Ember" panose="020B0603020204020204" pitchFamily="34" charset="0"/>
                <a:ea typeface="Amazon Ember" panose="020B0603020204020204" pitchFamily="34" charset="0"/>
                <a:cs typeface="Amazon Ember" panose="020B0603020204020204" pitchFamily="34" charset="0"/>
              </a:rPr>
              <a:t>-Controller-Manager</a:t>
            </a:r>
          </a:p>
          <a:p>
            <a:r>
              <a:rPr lang="en-US" sz="1050" dirty="0">
                <a:latin typeface="Amazon Ember" panose="020B0603020204020204" pitchFamily="34" charset="0"/>
                <a:ea typeface="Amazon Ember" panose="020B0603020204020204" pitchFamily="34" charset="0"/>
                <a:cs typeface="Amazon Ember" panose="020B0603020204020204" pitchFamily="34" charset="0"/>
              </a:rPr>
              <a:t>4- </a:t>
            </a:r>
            <a:r>
              <a:rPr lang="en-US" sz="1100" dirty="0" err="1">
                <a:latin typeface="Amazon Ember" panose="020B0603020204020204" pitchFamily="34" charset="0"/>
                <a:ea typeface="Amazon Ember" panose="020B0603020204020204" pitchFamily="34" charset="0"/>
                <a:cs typeface="Amazon Ember" panose="020B0603020204020204" pitchFamily="34" charset="0"/>
              </a:rPr>
              <a:t>ebs</a:t>
            </a:r>
            <a:r>
              <a:rPr lang="en-US" sz="1100" dirty="0">
                <a:latin typeface="Amazon Ember" panose="020B0603020204020204" pitchFamily="34" charset="0"/>
                <a:ea typeface="Amazon Ember" panose="020B0603020204020204" pitchFamily="34" charset="0"/>
                <a:cs typeface="Amazon Ember" panose="020B0603020204020204" pitchFamily="34" charset="0"/>
              </a:rPr>
              <a:t>-</a:t>
            </a:r>
            <a:r>
              <a:rPr lang="en-US" sz="1100" dirty="0" err="1">
                <a:latin typeface="Amazon Ember" panose="020B0603020204020204" pitchFamily="34" charset="0"/>
                <a:ea typeface="Amazon Ember" panose="020B0603020204020204" pitchFamily="34" charset="0"/>
                <a:cs typeface="Amazon Ember" panose="020B0603020204020204" pitchFamily="34" charset="0"/>
              </a:rPr>
              <a:t>csi</a:t>
            </a:r>
            <a:r>
              <a:rPr lang="en-US" sz="1100" dirty="0">
                <a:latin typeface="Amazon Ember" panose="020B0603020204020204" pitchFamily="34" charset="0"/>
                <a:ea typeface="Amazon Ember" panose="020B0603020204020204" pitchFamily="34" charset="0"/>
                <a:cs typeface="Amazon Ember" panose="020B0603020204020204" pitchFamily="34" charset="0"/>
              </a:rPr>
              <a:t>-controller components:</a:t>
            </a:r>
          </a:p>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a:p>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 name="Picture 1">
            <a:extLst>
              <a:ext uri="{FF2B5EF4-FFF2-40B4-BE49-F238E27FC236}">
                <a16:creationId xmlns:a16="http://schemas.microsoft.com/office/drawing/2014/main" id="{F548C899-A1FA-B710-271A-FF5FEC0B0519}"/>
              </a:ext>
            </a:extLst>
          </p:cNvPr>
          <p:cNvPicPr>
            <a:picLocks noChangeAspect="1"/>
          </p:cNvPicPr>
          <p:nvPr/>
        </p:nvPicPr>
        <p:blipFill>
          <a:blip r:embed="rId3"/>
          <a:stretch>
            <a:fillRect/>
          </a:stretch>
        </p:blipFill>
        <p:spPr>
          <a:xfrm>
            <a:off x="2749550" y="613286"/>
            <a:ext cx="5613399" cy="4159326"/>
          </a:xfrm>
          <a:prstGeom prst="rect">
            <a:avLst/>
          </a:prstGeom>
        </p:spPr>
      </p:pic>
    </p:spTree>
    <p:extLst>
      <p:ext uri="{BB962C8B-B14F-4D97-AF65-F5344CB8AC3E}">
        <p14:creationId xmlns:p14="http://schemas.microsoft.com/office/powerpoint/2010/main" val="353087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Volume consumer POD</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162485" y="814049"/>
            <a:ext cx="8667750" cy="38475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sp>
        <p:nvSpPr>
          <p:cNvPr id="2" name="TextBox 1">
            <a:extLst>
              <a:ext uri="{FF2B5EF4-FFF2-40B4-BE49-F238E27FC236}">
                <a16:creationId xmlns:a16="http://schemas.microsoft.com/office/drawing/2014/main" id="{473597D8-42FA-27B0-8314-F824A2DE261D}"/>
              </a:ext>
            </a:extLst>
          </p:cNvPr>
          <p:cNvSpPr txBox="1"/>
          <p:nvPr/>
        </p:nvSpPr>
        <p:spPr>
          <a:xfrm>
            <a:off x="1128871" y="1260520"/>
            <a:ext cx="6963766" cy="1477328"/>
          </a:xfrm>
          <a:prstGeom prst="rect">
            <a:avLst/>
          </a:prstGeom>
          <a:noFill/>
        </p:spPr>
        <p:txBody>
          <a:bodyPr wrap="none" rtlCol="0">
            <a:spAutoFit/>
          </a:bodyPr>
          <a:lstStyle/>
          <a:p>
            <a:r>
              <a:rPr lang="en-US" sz="3600" b="1" dirty="0">
                <a:latin typeface="+mj-lt"/>
                <a:ea typeface="Amazon Ember" panose="020B0603020204020204" pitchFamily="34" charset="0"/>
                <a:cs typeface="Amazon Ember" panose="020B0603020204020204" pitchFamily="34" charset="0"/>
              </a:rPr>
              <a:t>Pod with volume claim Created</a:t>
            </a:r>
          </a:p>
          <a:p>
            <a:endParaRPr lang="en-US" sz="3600" b="1" dirty="0">
              <a:latin typeface="+mj-lt"/>
              <a:ea typeface="Amazon Ember" panose="020B0603020204020204" pitchFamily="34" charset="0"/>
              <a:cs typeface="Amazon Ember" panose="020B0603020204020204" pitchFamily="34" charset="0"/>
            </a:endParaRPr>
          </a:p>
          <a:p>
            <a:pPr algn="ctr"/>
            <a:r>
              <a:rPr lang="en-US" b="1" dirty="0">
                <a:latin typeface="+mj-lt"/>
                <a:ea typeface="Amazon Ember" panose="020B0603020204020204" pitchFamily="34" charset="0"/>
                <a:cs typeface="Amazon Ember" panose="020B0603020204020204" pitchFamily="34" charset="0"/>
              </a:rPr>
              <a:t>5-POD</a:t>
            </a:r>
            <a:endParaRPr lang="en-US" dirty="0"/>
          </a:p>
        </p:txBody>
      </p:sp>
    </p:spTree>
    <p:extLst>
      <p:ext uri="{BB962C8B-B14F-4D97-AF65-F5344CB8AC3E}">
        <p14:creationId xmlns:p14="http://schemas.microsoft.com/office/powerpoint/2010/main" val="1915402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Dynamic Provisioning</a:t>
            </a:r>
          </a:p>
        </p:txBody>
      </p:sp>
      <p:sp>
        <p:nvSpPr>
          <p:cNvPr id="9" name="AutoShape 2" descr="GitHub release (latest SemVer)">
            <a:hlinkClick r:id="rId3"/>
            <a:extLst>
              <a:ext uri="{FF2B5EF4-FFF2-40B4-BE49-F238E27FC236}">
                <a16:creationId xmlns:a16="http://schemas.microsoft.com/office/drawing/2014/main" id="{EC4605B0-3ECE-C94E-9229-26BEB6BA46C1}"/>
              </a:ext>
            </a:extLst>
          </p:cNvPr>
          <p:cNvSpPr>
            <a:spLocks noChangeAspect="1" noChangeArrowheads="1"/>
          </p:cNvSpPr>
          <p:nvPr/>
        </p:nvSpPr>
        <p:spPr bwMode="auto">
          <a:xfrm>
            <a:off x="-57150" y="-3559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3" descr="Coverage Status">
            <a:hlinkClick r:id="rId4"/>
            <a:extLst>
              <a:ext uri="{FF2B5EF4-FFF2-40B4-BE49-F238E27FC236}">
                <a16:creationId xmlns:a16="http://schemas.microsoft.com/office/drawing/2014/main" id="{72C6F8D9-C980-F06A-8D1C-886202B28D0F}"/>
              </a:ext>
            </a:extLst>
          </p:cNvPr>
          <p:cNvSpPr>
            <a:spLocks noChangeAspect="1" noChangeArrowheads="1"/>
          </p:cNvSpPr>
          <p:nvPr/>
        </p:nvSpPr>
        <p:spPr bwMode="auto">
          <a:xfrm>
            <a:off x="371475" y="-3559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Go Report Card">
            <a:hlinkClick r:id="rId5"/>
            <a:extLst>
              <a:ext uri="{FF2B5EF4-FFF2-40B4-BE49-F238E27FC236}">
                <a16:creationId xmlns:a16="http://schemas.microsoft.com/office/drawing/2014/main" id="{C3068328-4120-E5A3-926F-7EF9BE2DBCC8}"/>
              </a:ext>
            </a:extLst>
          </p:cNvPr>
          <p:cNvSpPr>
            <a:spLocks noChangeAspect="1" noChangeArrowheads="1"/>
          </p:cNvSpPr>
          <p:nvPr/>
        </p:nvSpPr>
        <p:spPr bwMode="auto">
          <a:xfrm>
            <a:off x="800100" y="-3559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1DE05AB4-D6E8-9CEB-6E32-C31F57D3C317}"/>
              </a:ext>
            </a:extLst>
          </p:cNvPr>
          <p:cNvPicPr>
            <a:picLocks noChangeAspect="1"/>
          </p:cNvPicPr>
          <p:nvPr/>
        </p:nvPicPr>
        <p:blipFill>
          <a:blip r:embed="rId6"/>
          <a:stretch>
            <a:fillRect/>
          </a:stretch>
        </p:blipFill>
        <p:spPr>
          <a:xfrm>
            <a:off x="685800" y="633050"/>
            <a:ext cx="7772400" cy="4118551"/>
          </a:xfrm>
          <a:prstGeom prst="rect">
            <a:avLst/>
          </a:prstGeom>
        </p:spPr>
      </p:pic>
    </p:spTree>
    <p:extLst>
      <p:ext uri="{BB962C8B-B14F-4D97-AF65-F5344CB8AC3E}">
        <p14:creationId xmlns:p14="http://schemas.microsoft.com/office/powerpoint/2010/main" val="2655485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Status</a:t>
            </a:r>
          </a:p>
        </p:txBody>
      </p:sp>
      <p:sp>
        <p:nvSpPr>
          <p:cNvPr id="3" name="Rounded Rectangle 2">
            <a:extLst>
              <a:ext uri="{FF2B5EF4-FFF2-40B4-BE49-F238E27FC236}">
                <a16:creationId xmlns:a16="http://schemas.microsoft.com/office/drawing/2014/main" id="{C3AD71AA-8BBC-5D88-A648-0E7F3A5F148B}"/>
              </a:ext>
            </a:extLst>
          </p:cNvPr>
          <p:cNvSpPr/>
          <p:nvPr/>
        </p:nvSpPr>
        <p:spPr>
          <a:xfrm>
            <a:off x="108671" y="1667881"/>
            <a:ext cx="837727" cy="4680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PVC</a:t>
            </a:r>
          </a:p>
        </p:txBody>
      </p:sp>
      <p:sp>
        <p:nvSpPr>
          <p:cNvPr id="4" name="Rounded Rectangle 3">
            <a:extLst>
              <a:ext uri="{FF2B5EF4-FFF2-40B4-BE49-F238E27FC236}">
                <a16:creationId xmlns:a16="http://schemas.microsoft.com/office/drawing/2014/main" id="{1397CCAD-AD5E-B629-936C-10C657B4C4D4}"/>
              </a:ext>
            </a:extLst>
          </p:cNvPr>
          <p:cNvSpPr/>
          <p:nvPr/>
        </p:nvSpPr>
        <p:spPr>
          <a:xfrm>
            <a:off x="108671" y="824573"/>
            <a:ext cx="837727" cy="4680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SC</a:t>
            </a:r>
          </a:p>
        </p:txBody>
      </p:sp>
      <p:sp>
        <p:nvSpPr>
          <p:cNvPr id="14" name="Rounded Rectangle 13">
            <a:extLst>
              <a:ext uri="{FF2B5EF4-FFF2-40B4-BE49-F238E27FC236}">
                <a16:creationId xmlns:a16="http://schemas.microsoft.com/office/drawing/2014/main" id="{0B3906F1-BEF5-3958-DB13-5FE9B484FFD5}"/>
              </a:ext>
            </a:extLst>
          </p:cNvPr>
          <p:cNvSpPr/>
          <p:nvPr/>
        </p:nvSpPr>
        <p:spPr>
          <a:xfrm>
            <a:off x="34956" y="2494586"/>
            <a:ext cx="1977861" cy="272865"/>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kubernetes</a:t>
            </a:r>
            <a:endParaRPr lang="en-US" dirty="0"/>
          </a:p>
        </p:txBody>
      </p:sp>
      <p:sp>
        <p:nvSpPr>
          <p:cNvPr id="15" name="Rounded Rectangle 14">
            <a:extLst>
              <a:ext uri="{FF2B5EF4-FFF2-40B4-BE49-F238E27FC236}">
                <a16:creationId xmlns:a16="http://schemas.microsoft.com/office/drawing/2014/main" id="{F0BD49CC-FB39-F5DB-592F-8FFCA319E884}"/>
              </a:ext>
            </a:extLst>
          </p:cNvPr>
          <p:cNvSpPr/>
          <p:nvPr/>
        </p:nvSpPr>
        <p:spPr>
          <a:xfrm>
            <a:off x="34215" y="3333642"/>
            <a:ext cx="1977861" cy="272865"/>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EBS</a:t>
            </a:r>
          </a:p>
        </p:txBody>
      </p:sp>
      <p:sp>
        <p:nvSpPr>
          <p:cNvPr id="22" name="Rounded Rectangle 21">
            <a:extLst>
              <a:ext uri="{FF2B5EF4-FFF2-40B4-BE49-F238E27FC236}">
                <a16:creationId xmlns:a16="http://schemas.microsoft.com/office/drawing/2014/main" id="{545FFF7E-A11B-4098-F4A8-61F93E4A3384}"/>
              </a:ext>
            </a:extLst>
          </p:cNvPr>
          <p:cNvSpPr/>
          <p:nvPr/>
        </p:nvSpPr>
        <p:spPr>
          <a:xfrm>
            <a:off x="1782550" y="919254"/>
            <a:ext cx="1923550" cy="2778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 Provisioner =</a:t>
            </a:r>
            <a:r>
              <a:rPr lang="en-US" sz="800" dirty="0" err="1">
                <a:solidFill>
                  <a:schemeClr val="bg1"/>
                </a:solidFill>
              </a:rPr>
              <a:t>ebs.csi.aws.com</a:t>
            </a:r>
            <a:endParaRPr lang="en-US" sz="800" dirty="0">
              <a:solidFill>
                <a:schemeClr val="bg1"/>
              </a:solidFill>
            </a:endParaRPr>
          </a:p>
        </p:txBody>
      </p:sp>
      <p:cxnSp>
        <p:nvCxnSpPr>
          <p:cNvPr id="9" name="Straight Connector 8">
            <a:extLst>
              <a:ext uri="{FF2B5EF4-FFF2-40B4-BE49-F238E27FC236}">
                <a16:creationId xmlns:a16="http://schemas.microsoft.com/office/drawing/2014/main" id="{A42DD732-49EA-56B1-D9AF-DA509D15A78F}"/>
              </a:ext>
            </a:extLst>
          </p:cNvPr>
          <p:cNvCxnSpPr>
            <a:cxnSpLocks/>
            <a:stCxn id="4" idx="3"/>
            <a:endCxn id="22" idx="1"/>
          </p:cNvCxnSpPr>
          <p:nvPr/>
        </p:nvCxnSpPr>
        <p:spPr>
          <a:xfrm flipV="1">
            <a:off x="946398" y="1058191"/>
            <a:ext cx="836152" cy="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14E6CC0-23AC-E3E4-39CE-BA8714D946F8}"/>
              </a:ext>
            </a:extLst>
          </p:cNvPr>
          <p:cNvCxnSpPr>
            <a:stCxn id="4" idx="2"/>
            <a:endCxn id="3" idx="0"/>
          </p:cNvCxnSpPr>
          <p:nvPr/>
        </p:nvCxnSpPr>
        <p:spPr>
          <a:xfrm>
            <a:off x="527535" y="1292624"/>
            <a:ext cx="0" cy="375257"/>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2234F11D-FF78-6096-BD0F-4C8668A953CF}"/>
              </a:ext>
            </a:extLst>
          </p:cNvPr>
          <p:cNvSpPr/>
          <p:nvPr/>
        </p:nvSpPr>
        <p:spPr>
          <a:xfrm>
            <a:off x="1782550" y="1726293"/>
            <a:ext cx="814295" cy="3512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800" dirty="0">
                <a:solidFill>
                  <a:schemeClr val="bg1"/>
                </a:solidFill>
                <a:latin typeface="Consolas" panose="020B0609020204030204" pitchFamily="49" charset="0"/>
                <a:cs typeface="Consolas" panose="020B0609020204030204" pitchFamily="49" charset="0"/>
              </a:rPr>
              <a:t>POD</a:t>
            </a:r>
            <a:endParaRPr lang="en-AU" sz="800" b="0" dirty="0">
              <a:solidFill>
                <a:schemeClr val="bg1"/>
              </a:solidFill>
              <a:effectLst/>
              <a:latin typeface="Consolas" panose="020B0609020204030204" pitchFamily="49" charset="0"/>
              <a:cs typeface="Consolas" panose="020B0609020204030204" pitchFamily="49" charset="0"/>
            </a:endParaRPr>
          </a:p>
        </p:txBody>
      </p:sp>
      <p:sp>
        <p:nvSpPr>
          <p:cNvPr id="18" name="Rounded Rectangle 17">
            <a:extLst>
              <a:ext uri="{FF2B5EF4-FFF2-40B4-BE49-F238E27FC236}">
                <a16:creationId xmlns:a16="http://schemas.microsoft.com/office/drawing/2014/main" id="{0BF29D57-1EFE-F050-2C80-7D88B49E77C1}"/>
              </a:ext>
            </a:extLst>
          </p:cNvPr>
          <p:cNvSpPr/>
          <p:nvPr/>
        </p:nvSpPr>
        <p:spPr>
          <a:xfrm>
            <a:off x="3339904" y="1665854"/>
            <a:ext cx="837727" cy="4680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PV</a:t>
            </a:r>
          </a:p>
        </p:txBody>
      </p:sp>
      <p:sp>
        <p:nvSpPr>
          <p:cNvPr id="25" name="Rounded Rectangle 24">
            <a:extLst>
              <a:ext uri="{FF2B5EF4-FFF2-40B4-BE49-F238E27FC236}">
                <a16:creationId xmlns:a16="http://schemas.microsoft.com/office/drawing/2014/main" id="{1747306D-4EF2-FC63-7C3A-AC73BF563B09}"/>
              </a:ext>
            </a:extLst>
          </p:cNvPr>
          <p:cNvSpPr/>
          <p:nvPr/>
        </p:nvSpPr>
        <p:spPr>
          <a:xfrm>
            <a:off x="4432071" y="2841920"/>
            <a:ext cx="1256866" cy="27286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VolumeCreate</a:t>
            </a:r>
            <a:endParaRPr lang="en-US" sz="1200" dirty="0"/>
          </a:p>
        </p:txBody>
      </p:sp>
      <p:cxnSp>
        <p:nvCxnSpPr>
          <p:cNvPr id="26" name="Straight Connector 25">
            <a:extLst>
              <a:ext uri="{FF2B5EF4-FFF2-40B4-BE49-F238E27FC236}">
                <a16:creationId xmlns:a16="http://schemas.microsoft.com/office/drawing/2014/main" id="{DA249824-5832-B7E0-0066-767B56328811}"/>
              </a:ext>
            </a:extLst>
          </p:cNvPr>
          <p:cNvCxnSpPr>
            <a:cxnSpLocks/>
          </p:cNvCxnSpPr>
          <p:nvPr/>
        </p:nvCxnSpPr>
        <p:spPr>
          <a:xfrm flipH="1" flipV="1">
            <a:off x="169682" y="3619663"/>
            <a:ext cx="8342722" cy="69399"/>
          </a:xfrm>
          <a:prstGeom prst="line">
            <a:avLst/>
          </a:prstGeom>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C7A2972D-CDC3-C5CB-D473-9FDE1C29EE57}"/>
              </a:ext>
            </a:extLst>
          </p:cNvPr>
          <p:cNvSpPr/>
          <p:nvPr/>
        </p:nvSpPr>
        <p:spPr>
          <a:xfrm>
            <a:off x="34472" y="4633211"/>
            <a:ext cx="1977861" cy="272865"/>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OS</a:t>
            </a:r>
          </a:p>
        </p:txBody>
      </p:sp>
      <p:sp>
        <p:nvSpPr>
          <p:cNvPr id="16" name="Rounded Rectangle 15">
            <a:extLst>
              <a:ext uri="{FF2B5EF4-FFF2-40B4-BE49-F238E27FC236}">
                <a16:creationId xmlns:a16="http://schemas.microsoft.com/office/drawing/2014/main" id="{FE3E5D11-B5BD-FDA7-21EB-7A2ACAE11E8A}"/>
              </a:ext>
            </a:extLst>
          </p:cNvPr>
          <p:cNvSpPr/>
          <p:nvPr/>
        </p:nvSpPr>
        <p:spPr>
          <a:xfrm>
            <a:off x="5859179" y="3062025"/>
            <a:ext cx="1182414" cy="27286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VolumeAttach</a:t>
            </a:r>
            <a:endParaRPr lang="en-US" sz="1200" dirty="0"/>
          </a:p>
        </p:txBody>
      </p:sp>
      <p:sp>
        <p:nvSpPr>
          <p:cNvPr id="19" name="Rounded Rectangle 18">
            <a:extLst>
              <a:ext uri="{FF2B5EF4-FFF2-40B4-BE49-F238E27FC236}">
                <a16:creationId xmlns:a16="http://schemas.microsoft.com/office/drawing/2014/main" id="{1D56AB82-D2B2-8D91-6178-A98901F9FC40}"/>
              </a:ext>
            </a:extLst>
          </p:cNvPr>
          <p:cNvSpPr/>
          <p:nvPr/>
        </p:nvSpPr>
        <p:spPr>
          <a:xfrm>
            <a:off x="6201898" y="3712759"/>
            <a:ext cx="648211" cy="272865"/>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Mount </a:t>
            </a:r>
          </a:p>
        </p:txBody>
      </p:sp>
      <p:sp>
        <p:nvSpPr>
          <p:cNvPr id="21" name="Rounded Rectangle 20">
            <a:extLst>
              <a:ext uri="{FF2B5EF4-FFF2-40B4-BE49-F238E27FC236}">
                <a16:creationId xmlns:a16="http://schemas.microsoft.com/office/drawing/2014/main" id="{AD931294-DA26-8F29-52A8-767E9318B7AE}"/>
              </a:ext>
            </a:extLst>
          </p:cNvPr>
          <p:cNvSpPr/>
          <p:nvPr/>
        </p:nvSpPr>
        <p:spPr>
          <a:xfrm>
            <a:off x="7300047" y="4193059"/>
            <a:ext cx="648211" cy="272865"/>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Bind </a:t>
            </a:r>
          </a:p>
        </p:txBody>
      </p:sp>
      <p:sp>
        <p:nvSpPr>
          <p:cNvPr id="23" name="TextBox 22">
            <a:extLst>
              <a:ext uri="{FF2B5EF4-FFF2-40B4-BE49-F238E27FC236}">
                <a16:creationId xmlns:a16="http://schemas.microsoft.com/office/drawing/2014/main" id="{C5A82B90-64BE-9DF7-49BA-C43EEB89B4F2}"/>
              </a:ext>
            </a:extLst>
          </p:cNvPr>
          <p:cNvSpPr txBox="1"/>
          <p:nvPr/>
        </p:nvSpPr>
        <p:spPr>
          <a:xfrm>
            <a:off x="0" y="3961598"/>
            <a:ext cx="9812025" cy="276999"/>
          </a:xfrm>
          <a:prstGeom prst="rect">
            <a:avLst/>
          </a:prstGeom>
          <a:noFill/>
        </p:spPr>
        <p:txBody>
          <a:bodyPr wrap="square" rtlCol="0">
            <a:spAutoFit/>
          </a:bodyPr>
          <a:lstStyle/>
          <a:p>
            <a:r>
              <a:rPr lang="en-US" sz="600" b="1" dirty="0">
                <a:solidFill>
                  <a:srgbClr val="92D050"/>
                </a:solidFill>
                <a:latin typeface="Consolas" panose="020B0609020204030204" pitchFamily="49" charset="0"/>
                <a:ea typeface="Amazon Ember" panose="020B0603020204020204" pitchFamily="34" charset="0"/>
                <a:cs typeface="Consolas" panose="020B0609020204030204" pitchFamily="49" charset="0"/>
              </a:rPr>
              <a:t>/dev/nvme1n1 </a:t>
            </a:r>
            <a:r>
              <a:rPr lang="en-US" sz="600" dirty="0">
                <a:latin typeface="Consolas" panose="020B0609020204030204" pitchFamily="49" charset="0"/>
                <a:ea typeface="Amazon Ember" panose="020B0603020204020204" pitchFamily="34" charset="0"/>
                <a:cs typeface="Consolas" panose="020B0609020204030204" pitchFamily="49" charset="0"/>
              </a:rPr>
              <a:t>on /var/lib/</a:t>
            </a:r>
            <a:r>
              <a:rPr lang="en-US" sz="600" dirty="0" err="1">
                <a:latin typeface="Consolas" panose="020B0609020204030204" pitchFamily="49" charset="0"/>
                <a:ea typeface="Amazon Ember" panose="020B0603020204020204" pitchFamily="34" charset="0"/>
                <a:cs typeface="Consolas" panose="020B0609020204030204" pitchFamily="49" charset="0"/>
              </a:rPr>
              <a:t>kubelet</a:t>
            </a:r>
            <a:r>
              <a:rPr lang="en-US" sz="600" dirty="0">
                <a:latin typeface="Consolas" panose="020B0609020204030204" pitchFamily="49" charset="0"/>
                <a:ea typeface="Amazon Ember" panose="020B0603020204020204" pitchFamily="34" charset="0"/>
                <a:cs typeface="Consolas" panose="020B0609020204030204" pitchFamily="49" charset="0"/>
              </a:rPr>
              <a:t>/plugins/</a:t>
            </a:r>
            <a:r>
              <a:rPr lang="en-US" sz="600" dirty="0" err="1">
                <a:latin typeface="Consolas" panose="020B0609020204030204" pitchFamily="49" charset="0"/>
                <a:ea typeface="Amazon Ember" panose="020B0603020204020204" pitchFamily="34" charset="0"/>
                <a:cs typeface="Consolas" panose="020B0609020204030204" pitchFamily="49" charset="0"/>
              </a:rPr>
              <a:t>kubernetes.io</a:t>
            </a:r>
            <a:r>
              <a:rPr lang="en-US" sz="600" dirty="0">
                <a:latin typeface="Consolas" panose="020B0609020204030204" pitchFamily="49" charset="0"/>
                <a:ea typeface="Amazon Ember" panose="020B0603020204020204" pitchFamily="34" charset="0"/>
                <a:cs typeface="Consolas" panose="020B0609020204030204" pitchFamily="49" charset="0"/>
              </a:rPr>
              <a:t>/</a:t>
            </a:r>
            <a:r>
              <a:rPr lang="en-US" sz="600" dirty="0" err="1">
                <a:latin typeface="Consolas" panose="020B0609020204030204" pitchFamily="49" charset="0"/>
                <a:ea typeface="Amazon Ember" panose="020B0603020204020204" pitchFamily="34" charset="0"/>
                <a:cs typeface="Consolas" panose="020B0609020204030204" pitchFamily="49" charset="0"/>
              </a:rPr>
              <a:t>csi</a:t>
            </a:r>
            <a:r>
              <a:rPr lang="en-US" sz="600" dirty="0">
                <a:latin typeface="Consolas" panose="020B0609020204030204" pitchFamily="49" charset="0"/>
                <a:ea typeface="Amazon Ember" panose="020B0603020204020204" pitchFamily="34" charset="0"/>
                <a:cs typeface="Consolas" panose="020B0609020204030204" pitchFamily="49" charset="0"/>
              </a:rPr>
              <a:t>/</a:t>
            </a:r>
            <a:r>
              <a:rPr lang="en-US" sz="600" dirty="0" err="1">
                <a:latin typeface="Consolas" panose="020B0609020204030204" pitchFamily="49" charset="0"/>
                <a:ea typeface="Amazon Ember" panose="020B0603020204020204" pitchFamily="34" charset="0"/>
                <a:cs typeface="Consolas" panose="020B0609020204030204" pitchFamily="49" charset="0"/>
              </a:rPr>
              <a:t>ebs.csi.aws.com</a:t>
            </a:r>
            <a:r>
              <a:rPr lang="en-US" sz="600" dirty="0">
                <a:latin typeface="Consolas" panose="020B0609020204030204" pitchFamily="49" charset="0"/>
                <a:ea typeface="Amazon Ember" panose="020B0603020204020204" pitchFamily="34" charset="0"/>
                <a:cs typeface="Consolas" panose="020B0609020204030204" pitchFamily="49" charset="0"/>
              </a:rPr>
              <a:t>/588825622994f5a2c3810ec6fecb18af29263c7133c7e65b783dcf38e88e372e/</a:t>
            </a:r>
            <a:r>
              <a:rPr lang="en-US" sz="600" b="1" dirty="0" err="1">
                <a:solidFill>
                  <a:schemeClr val="accent2">
                    <a:lumMod val="75000"/>
                  </a:schemeClr>
                </a:solidFill>
                <a:latin typeface="Consolas" panose="020B0609020204030204" pitchFamily="49" charset="0"/>
                <a:ea typeface="Amazon Ember" panose="020B0603020204020204" pitchFamily="34" charset="0"/>
                <a:cs typeface="Consolas" panose="020B0609020204030204" pitchFamily="49" charset="0"/>
              </a:rPr>
              <a:t>globalmount</a:t>
            </a:r>
            <a:r>
              <a:rPr lang="en-US" sz="600" dirty="0">
                <a:latin typeface="Consolas" panose="020B0609020204030204" pitchFamily="49" charset="0"/>
                <a:ea typeface="Amazon Ember" panose="020B0603020204020204" pitchFamily="34" charset="0"/>
                <a:cs typeface="Consolas" panose="020B0609020204030204" pitchFamily="49" charset="0"/>
              </a:rPr>
              <a:t> typeext4 (</a:t>
            </a:r>
            <a:r>
              <a:rPr lang="en-US" sz="600" dirty="0" err="1">
                <a:latin typeface="Consolas" panose="020B0609020204030204" pitchFamily="49" charset="0"/>
                <a:ea typeface="Amazon Ember" panose="020B0603020204020204" pitchFamily="34" charset="0"/>
                <a:cs typeface="Consolas" panose="020B0609020204030204" pitchFamily="49" charset="0"/>
              </a:rPr>
              <a:t>rw,relatime</a:t>
            </a:r>
            <a:r>
              <a:rPr lang="en-US" sz="600" dirty="0">
                <a:latin typeface="Consolas" panose="020B0609020204030204" pitchFamily="49" charset="0"/>
                <a:ea typeface="Amazon Ember" panose="020B0603020204020204" pitchFamily="34" charset="0"/>
                <a:cs typeface="Consolas" panose="020B0609020204030204" pitchFamily="49" charset="0"/>
              </a:rPr>
              <a:t>)</a:t>
            </a:r>
          </a:p>
          <a:p>
            <a:endParaRPr lang="en-US" sz="600" dirty="0"/>
          </a:p>
        </p:txBody>
      </p:sp>
      <p:sp>
        <p:nvSpPr>
          <p:cNvPr id="28" name="TextBox 27">
            <a:extLst>
              <a:ext uri="{FF2B5EF4-FFF2-40B4-BE49-F238E27FC236}">
                <a16:creationId xmlns:a16="http://schemas.microsoft.com/office/drawing/2014/main" id="{A6B4C621-6E55-2212-CC1A-6AEB316917AB}"/>
              </a:ext>
            </a:extLst>
          </p:cNvPr>
          <p:cNvSpPr txBox="1"/>
          <p:nvPr/>
        </p:nvSpPr>
        <p:spPr>
          <a:xfrm>
            <a:off x="0" y="4431899"/>
            <a:ext cx="9812025" cy="292388"/>
          </a:xfrm>
          <a:prstGeom prst="rect">
            <a:avLst/>
          </a:prstGeom>
          <a:noFill/>
        </p:spPr>
        <p:txBody>
          <a:bodyPr wrap="square" rtlCol="0">
            <a:spAutoFit/>
          </a:bodyPr>
          <a:lstStyle/>
          <a:p>
            <a:pPr marL="0" indent="0">
              <a:buNone/>
            </a:pPr>
            <a:r>
              <a:rPr lang="en-US" sz="700" b="1" dirty="0">
                <a:solidFill>
                  <a:srgbClr val="92D050"/>
                </a:solidFill>
                <a:latin typeface="Consolas" panose="020B0609020204030204" pitchFamily="49" charset="0"/>
                <a:ea typeface="Amazon Ember" panose="020B0603020204020204" pitchFamily="34" charset="0"/>
                <a:cs typeface="Consolas" panose="020B0609020204030204" pitchFamily="49" charset="0"/>
              </a:rPr>
              <a:t>/dev/nvme1n1 </a:t>
            </a:r>
            <a:r>
              <a:rPr lang="en-US" sz="700" dirty="0">
                <a:latin typeface="Consolas" panose="020B0609020204030204" pitchFamily="49" charset="0"/>
                <a:ea typeface="Amazon Ember" panose="020B0603020204020204" pitchFamily="34" charset="0"/>
                <a:cs typeface="Consolas" panose="020B0609020204030204" pitchFamily="49" charset="0"/>
              </a:rPr>
              <a:t>on /var/lib/</a:t>
            </a:r>
            <a:r>
              <a:rPr lang="en-US" sz="700" dirty="0" err="1">
                <a:latin typeface="Consolas" panose="020B0609020204030204" pitchFamily="49" charset="0"/>
                <a:ea typeface="Amazon Ember" panose="020B0603020204020204" pitchFamily="34" charset="0"/>
                <a:cs typeface="Consolas" panose="020B0609020204030204" pitchFamily="49" charset="0"/>
              </a:rPr>
              <a:t>kubelet</a:t>
            </a:r>
            <a:r>
              <a:rPr lang="en-US" sz="700" dirty="0">
                <a:latin typeface="Consolas" panose="020B0609020204030204" pitchFamily="49" charset="0"/>
                <a:ea typeface="Amazon Ember" panose="020B0603020204020204" pitchFamily="34" charset="0"/>
                <a:cs typeface="Consolas" panose="020B0609020204030204" pitchFamily="49" charset="0"/>
              </a:rPr>
              <a:t>/</a:t>
            </a:r>
            <a:r>
              <a:rPr lang="en-US" sz="700" b="1" dirty="0">
                <a:solidFill>
                  <a:schemeClr val="accent2">
                    <a:lumMod val="75000"/>
                  </a:schemeClr>
                </a:solidFill>
                <a:latin typeface="Consolas" panose="020B0609020204030204" pitchFamily="49" charset="0"/>
                <a:ea typeface="Amazon Ember" panose="020B0603020204020204" pitchFamily="34" charset="0"/>
                <a:cs typeface="Consolas" panose="020B0609020204030204" pitchFamily="49" charset="0"/>
              </a:rPr>
              <a:t>pods/10910bbb-0ae6-4284-9b68-99a7b42f02a9</a:t>
            </a:r>
            <a:r>
              <a:rPr lang="en-US" sz="700" dirty="0">
                <a:latin typeface="Consolas" panose="020B0609020204030204" pitchFamily="49" charset="0"/>
                <a:ea typeface="Amazon Ember" panose="020B0603020204020204" pitchFamily="34" charset="0"/>
                <a:cs typeface="Consolas" panose="020B0609020204030204" pitchFamily="49" charset="0"/>
              </a:rPr>
              <a:t>/volumes/</a:t>
            </a:r>
            <a:r>
              <a:rPr lang="en-US" sz="700" dirty="0" err="1">
                <a:latin typeface="Consolas" panose="020B0609020204030204" pitchFamily="49" charset="0"/>
                <a:ea typeface="Amazon Ember" panose="020B0603020204020204" pitchFamily="34" charset="0"/>
                <a:cs typeface="Consolas" panose="020B0609020204030204" pitchFamily="49" charset="0"/>
              </a:rPr>
              <a:t>kubernetes.io~csi</a:t>
            </a:r>
            <a:r>
              <a:rPr lang="en-US" sz="700" dirty="0">
                <a:latin typeface="Consolas" panose="020B0609020204030204" pitchFamily="49" charset="0"/>
                <a:ea typeface="Amazon Ember" panose="020B0603020204020204" pitchFamily="34" charset="0"/>
                <a:cs typeface="Consolas" panose="020B0609020204030204" pitchFamily="49" charset="0"/>
              </a:rPr>
              <a:t>/pvc-18de6e89-4142-410f-bd44-a3c834547ec1/mount type ext4 (</a:t>
            </a:r>
            <a:r>
              <a:rPr lang="en-US" sz="700" dirty="0" err="1">
                <a:latin typeface="Consolas" panose="020B0609020204030204" pitchFamily="49" charset="0"/>
                <a:ea typeface="Amazon Ember" panose="020B0603020204020204" pitchFamily="34" charset="0"/>
                <a:cs typeface="Consolas" panose="020B0609020204030204" pitchFamily="49" charset="0"/>
              </a:rPr>
              <a:t>rw,relatime</a:t>
            </a:r>
            <a:r>
              <a:rPr lang="en-US" sz="700" dirty="0">
                <a:latin typeface="Consolas" panose="020B0609020204030204" pitchFamily="49" charset="0"/>
                <a:ea typeface="Amazon Ember" panose="020B0603020204020204" pitchFamily="34" charset="0"/>
                <a:cs typeface="Consolas" panose="020B0609020204030204" pitchFamily="49" charset="0"/>
              </a:rPr>
              <a:t>)</a:t>
            </a:r>
          </a:p>
          <a:p>
            <a:endParaRPr lang="en-US" sz="600" dirty="0"/>
          </a:p>
        </p:txBody>
      </p:sp>
      <p:cxnSp>
        <p:nvCxnSpPr>
          <p:cNvPr id="33" name="Straight Connector 32">
            <a:extLst>
              <a:ext uri="{FF2B5EF4-FFF2-40B4-BE49-F238E27FC236}">
                <a16:creationId xmlns:a16="http://schemas.microsoft.com/office/drawing/2014/main" id="{C63E2271-9A43-64F9-4FBD-EC6A0BF341DC}"/>
              </a:ext>
            </a:extLst>
          </p:cNvPr>
          <p:cNvCxnSpPr>
            <a:cxnSpLocks/>
            <a:stCxn id="17" idx="1"/>
            <a:endCxn id="3" idx="3"/>
          </p:cNvCxnSpPr>
          <p:nvPr/>
        </p:nvCxnSpPr>
        <p:spPr>
          <a:xfrm flipH="1">
            <a:off x="946398" y="1901907"/>
            <a:ext cx="8361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9FEEE90-4160-5046-8ED5-0BAE09F22862}"/>
              </a:ext>
            </a:extLst>
          </p:cNvPr>
          <p:cNvCxnSpPr>
            <a:cxnSpLocks/>
            <a:stCxn id="64" idx="2"/>
            <a:endCxn id="25" idx="0"/>
          </p:cNvCxnSpPr>
          <p:nvPr/>
        </p:nvCxnSpPr>
        <p:spPr>
          <a:xfrm>
            <a:off x="5051809" y="2032430"/>
            <a:ext cx="8695" cy="80949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B1A58027-E36E-0EA1-FBFB-71C9966F8285}"/>
              </a:ext>
            </a:extLst>
          </p:cNvPr>
          <p:cNvCxnSpPr>
            <a:stCxn id="25" idx="3"/>
            <a:endCxn id="16" idx="1"/>
          </p:cNvCxnSpPr>
          <p:nvPr/>
        </p:nvCxnSpPr>
        <p:spPr>
          <a:xfrm>
            <a:off x="5688937" y="2978353"/>
            <a:ext cx="170242" cy="220105"/>
          </a:xfrm>
          <a:prstGeom prst="line">
            <a:avLst/>
          </a:prstGeom>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1DE1B9F9-8EBF-9F90-3838-7AC7274A4ECF}"/>
              </a:ext>
            </a:extLst>
          </p:cNvPr>
          <p:cNvCxnSpPr>
            <a:stCxn id="16" idx="2"/>
            <a:endCxn id="19" idx="0"/>
          </p:cNvCxnSpPr>
          <p:nvPr/>
        </p:nvCxnSpPr>
        <p:spPr>
          <a:xfrm>
            <a:off x="6450386" y="3334890"/>
            <a:ext cx="75618" cy="37786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9" name="Curved Connector 48">
            <a:extLst>
              <a:ext uri="{FF2B5EF4-FFF2-40B4-BE49-F238E27FC236}">
                <a16:creationId xmlns:a16="http://schemas.microsoft.com/office/drawing/2014/main" id="{0CA583F5-FE05-49F8-795F-44EA35E77915}"/>
              </a:ext>
            </a:extLst>
          </p:cNvPr>
          <p:cNvCxnSpPr>
            <a:cxnSpLocks/>
            <a:stCxn id="21" idx="1"/>
            <a:endCxn id="17" idx="2"/>
          </p:cNvCxnSpPr>
          <p:nvPr/>
        </p:nvCxnSpPr>
        <p:spPr>
          <a:xfrm rot="10800000">
            <a:off x="2189699" y="2077520"/>
            <a:ext cx="5110349" cy="2251972"/>
          </a:xfrm>
          <a:prstGeom prst="curvedConnector2">
            <a:avLst/>
          </a:prstGeom>
          <a:ln w="19050">
            <a:solidFill>
              <a:schemeClr val="accent6"/>
            </a:solidFill>
            <a:tailEnd type="triangle"/>
          </a:ln>
        </p:spPr>
        <p:style>
          <a:lnRef idx="1">
            <a:schemeClr val="accent2"/>
          </a:lnRef>
          <a:fillRef idx="0">
            <a:schemeClr val="accent2"/>
          </a:fillRef>
          <a:effectRef idx="0">
            <a:schemeClr val="accent2"/>
          </a:effectRef>
          <a:fontRef idx="minor">
            <a:schemeClr val="tx1"/>
          </a:fontRef>
        </p:style>
      </p:cxnSp>
      <p:sp>
        <p:nvSpPr>
          <p:cNvPr id="64" name="Rounded Rectangle 63">
            <a:extLst>
              <a:ext uri="{FF2B5EF4-FFF2-40B4-BE49-F238E27FC236}">
                <a16:creationId xmlns:a16="http://schemas.microsoft.com/office/drawing/2014/main" id="{54BE70D2-CA20-C344-6849-32379E52610A}"/>
              </a:ext>
            </a:extLst>
          </p:cNvPr>
          <p:cNvSpPr/>
          <p:nvPr/>
        </p:nvSpPr>
        <p:spPr>
          <a:xfrm>
            <a:off x="4476963" y="1767328"/>
            <a:ext cx="1149692" cy="265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VolumeAttachment</a:t>
            </a:r>
            <a:endParaRPr lang="en-US" sz="800" dirty="0"/>
          </a:p>
        </p:txBody>
      </p:sp>
      <p:cxnSp>
        <p:nvCxnSpPr>
          <p:cNvPr id="74" name="Curved Connector 73">
            <a:extLst>
              <a:ext uri="{FF2B5EF4-FFF2-40B4-BE49-F238E27FC236}">
                <a16:creationId xmlns:a16="http://schemas.microsoft.com/office/drawing/2014/main" id="{E6FBC9ED-5F9E-C32C-5242-73ACC022F722}"/>
              </a:ext>
            </a:extLst>
          </p:cNvPr>
          <p:cNvCxnSpPr>
            <a:stCxn id="18" idx="2"/>
            <a:endCxn id="3" idx="2"/>
          </p:cNvCxnSpPr>
          <p:nvPr/>
        </p:nvCxnSpPr>
        <p:spPr>
          <a:xfrm rot="5400000">
            <a:off x="2142139" y="519302"/>
            <a:ext cx="2027" cy="3231233"/>
          </a:xfrm>
          <a:prstGeom prst="curvedConnector3">
            <a:avLst>
              <a:gd name="adj1" fmla="val 11377750"/>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68A4CF0-AA65-7656-1BCF-7E1E3AE64D6F}"/>
              </a:ext>
            </a:extLst>
          </p:cNvPr>
          <p:cNvCxnSpPr>
            <a:stCxn id="18" idx="3"/>
            <a:endCxn id="64" idx="1"/>
          </p:cNvCxnSpPr>
          <p:nvPr/>
        </p:nvCxnSpPr>
        <p:spPr>
          <a:xfrm flipV="1">
            <a:off x="4177631" y="1899879"/>
            <a:ext cx="29933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03CA2ED-27A5-73BF-80B2-3679C5DD1A2D}"/>
              </a:ext>
            </a:extLst>
          </p:cNvPr>
          <p:cNvCxnSpPr>
            <a:cxnSpLocks/>
          </p:cNvCxnSpPr>
          <p:nvPr/>
        </p:nvCxnSpPr>
        <p:spPr>
          <a:xfrm flipH="1" flipV="1">
            <a:off x="0" y="2774191"/>
            <a:ext cx="9144000" cy="693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DA4942B-C0EF-621A-3AD7-AA785E4A9D83}"/>
              </a:ext>
            </a:extLst>
          </p:cNvPr>
          <p:cNvCxnSpPr>
            <a:cxnSpLocks/>
          </p:cNvCxnSpPr>
          <p:nvPr/>
        </p:nvCxnSpPr>
        <p:spPr>
          <a:xfrm flipH="1" flipV="1">
            <a:off x="0" y="3620527"/>
            <a:ext cx="9144000" cy="693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Arc 4">
            <a:extLst>
              <a:ext uri="{FF2B5EF4-FFF2-40B4-BE49-F238E27FC236}">
                <a16:creationId xmlns:a16="http://schemas.microsoft.com/office/drawing/2014/main" id="{4FB6643F-3BFF-057F-E5D6-AF6CEECEA8A2}"/>
              </a:ext>
            </a:extLst>
          </p:cNvPr>
          <p:cNvSpPr/>
          <p:nvPr/>
        </p:nvSpPr>
        <p:spPr>
          <a:xfrm>
            <a:off x="3072384" y="1197128"/>
            <a:ext cx="914400" cy="914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82533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191697"/>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a:t>
            </a:r>
            <a:r>
              <a:rPr lang="en-US" sz="2400" b="1" dirty="0" err="1">
                <a:latin typeface="+mj-lt"/>
                <a:ea typeface="Amazon Ember" panose="020B0603020204020204" pitchFamily="34" charset="0"/>
                <a:cs typeface="Amazon Ember" panose="020B0603020204020204" pitchFamily="34" charset="0"/>
              </a:rPr>
              <a:t>VolumeAttachment</a:t>
            </a:r>
            <a:r>
              <a:rPr lang="en-US" sz="2400" b="1" dirty="0">
                <a:latin typeface="+mj-lt"/>
                <a:ea typeface="Amazon Ember" panose="020B0603020204020204" pitchFamily="34" charset="0"/>
                <a:cs typeface="Amazon Ember" panose="020B0603020204020204" pitchFamily="34" charset="0"/>
              </a:rPr>
              <a:t>` Object </a:t>
            </a:r>
          </a:p>
        </p:txBody>
      </p:sp>
      <p:pic>
        <p:nvPicPr>
          <p:cNvPr id="5" name="Picture 4">
            <a:extLst>
              <a:ext uri="{FF2B5EF4-FFF2-40B4-BE49-F238E27FC236}">
                <a16:creationId xmlns:a16="http://schemas.microsoft.com/office/drawing/2014/main" id="{95224C62-1B47-D332-4713-93AE5CC98BBB}"/>
              </a:ext>
            </a:extLst>
          </p:cNvPr>
          <p:cNvPicPr>
            <a:picLocks noChangeAspect="1"/>
          </p:cNvPicPr>
          <p:nvPr/>
        </p:nvPicPr>
        <p:blipFill>
          <a:blip r:embed="rId3"/>
          <a:stretch>
            <a:fillRect/>
          </a:stretch>
        </p:blipFill>
        <p:spPr>
          <a:xfrm>
            <a:off x="4007206" y="1016001"/>
            <a:ext cx="5059549" cy="3438104"/>
          </a:xfrm>
          <a:prstGeom prst="rect">
            <a:avLst/>
          </a:prstGeom>
        </p:spPr>
      </p:pic>
      <p:sp>
        <p:nvSpPr>
          <p:cNvPr id="8" name="TextBox 7">
            <a:extLst>
              <a:ext uri="{FF2B5EF4-FFF2-40B4-BE49-F238E27FC236}">
                <a16:creationId xmlns:a16="http://schemas.microsoft.com/office/drawing/2014/main" id="{A911E8AB-09F9-42CC-6033-876DC7A9D6D4}"/>
              </a:ext>
            </a:extLst>
          </p:cNvPr>
          <p:cNvSpPr txBox="1"/>
          <p:nvPr/>
        </p:nvSpPr>
        <p:spPr>
          <a:xfrm>
            <a:off x="539827" y="1509311"/>
            <a:ext cx="184731" cy="369332"/>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10DF8ADE-B72E-5B7E-FEC5-F653F89788F9}"/>
              </a:ext>
            </a:extLst>
          </p:cNvPr>
          <p:cNvSpPr txBox="1"/>
          <p:nvPr/>
        </p:nvSpPr>
        <p:spPr>
          <a:xfrm>
            <a:off x="77245" y="796819"/>
            <a:ext cx="3853405" cy="4154984"/>
          </a:xfrm>
          <a:prstGeom prst="rect">
            <a:avLst/>
          </a:prstGeom>
          <a:noFill/>
        </p:spPr>
        <p:txBody>
          <a:bodyPr wrap="square" rtlCol="0">
            <a:spAutoFit/>
          </a:bodyPr>
          <a:lstStyle/>
          <a:p>
            <a:pPr algn="l"/>
            <a:r>
              <a:rPr lang="en-AU" sz="1200" b="1" i="0" dirty="0" err="1">
                <a:solidFill>
                  <a:srgbClr val="FF0000"/>
                </a:solidFill>
                <a:effectLst/>
                <a:latin typeface="Amazon Ember" panose="020B0603020204020204" pitchFamily="34" charset="0"/>
                <a:ea typeface="Amazon Ember" panose="020B0603020204020204" pitchFamily="34" charset="0"/>
                <a:cs typeface="Amazon Ember" panose="020B0603020204020204" pitchFamily="34" charset="0"/>
              </a:rPr>
              <a:t>VolumeAttachment</a:t>
            </a:r>
            <a:r>
              <a:rPr lang="en-AU" sz="12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 captures the intent to attach or detach the specified volume to/from the specified node. </a:t>
            </a:r>
            <a:r>
              <a:rPr lang="en-AU" sz="1200" b="1" i="0" dirty="0" err="1">
                <a:solidFill>
                  <a:srgbClr val="FF0000"/>
                </a:solidFill>
                <a:effectLst/>
                <a:latin typeface="Amazon Ember" panose="020B0603020204020204" pitchFamily="34" charset="0"/>
                <a:ea typeface="Amazon Ember" panose="020B0603020204020204" pitchFamily="34" charset="0"/>
                <a:cs typeface="Amazon Ember" panose="020B0603020204020204" pitchFamily="34" charset="0"/>
              </a:rPr>
              <a:t>VolumeAttachment</a:t>
            </a:r>
            <a:r>
              <a:rPr lang="en-AU" sz="12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 objects are non-</a:t>
            </a:r>
            <a:r>
              <a:rPr lang="en-AU" sz="1200" b="0" i="0" dirty="0" err="1">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namespaced</a:t>
            </a:r>
            <a:r>
              <a:rPr lang="en-AU" sz="12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a:t>
            </a:r>
          </a:p>
          <a:p>
            <a:pPr algn="l"/>
            <a:endParaRPr lang="en-AU" sz="1200" dirty="0">
              <a:solidFill>
                <a:srgbClr val="222222"/>
              </a:solidFill>
              <a:latin typeface="Amazon Ember" panose="020B0603020204020204" pitchFamily="34" charset="0"/>
              <a:ea typeface="Amazon Ember" panose="020B0603020204020204" pitchFamily="34" charset="0"/>
              <a:cs typeface="Amazon Ember" panose="020B0603020204020204" pitchFamily="34" charset="0"/>
            </a:endParaRPr>
          </a:p>
          <a:p>
            <a:pPr algn="l"/>
            <a:endParaRPr lang="en-AU" sz="12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endParaRPr>
          </a:p>
          <a:p>
            <a:pPr algn="l"/>
            <a:r>
              <a:rPr lang="en-AU" sz="1200" dirty="0">
                <a:solidFill>
                  <a:srgbClr val="333333"/>
                </a:solidFill>
                <a:latin typeface="Amazon Ember" panose="020B0603020204020204" pitchFamily="34" charset="0"/>
                <a:ea typeface="Amazon Ember" panose="020B0603020204020204" pitchFamily="34" charset="0"/>
                <a:cs typeface="Amazon Ember" panose="020B0603020204020204" pitchFamily="34" charset="0"/>
              </a:rPr>
              <a:t>T</a:t>
            </a: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he </a:t>
            </a:r>
            <a:r>
              <a:rPr lang="en-AU" sz="1200" b="1" dirty="0">
                <a:latin typeface="Amazon Ember" panose="020B0603020204020204" pitchFamily="34" charset="0"/>
                <a:ea typeface="Amazon Ember" panose="020B0603020204020204" pitchFamily="34" charset="0"/>
                <a:cs typeface="Amazon Ember" panose="020B0603020204020204" pitchFamily="34" charset="0"/>
              </a:rPr>
              <a:t>external-</a:t>
            </a:r>
            <a:r>
              <a:rPr lang="en-AU" sz="1200" b="1" dirty="0" err="1">
                <a:latin typeface="Amazon Ember" panose="020B0603020204020204" pitchFamily="34" charset="0"/>
                <a:ea typeface="Amazon Ember" panose="020B0603020204020204" pitchFamily="34" charset="0"/>
                <a:cs typeface="Amazon Ember" panose="020B0603020204020204" pitchFamily="34" charset="0"/>
              </a:rPr>
              <a:t>attacher</a:t>
            </a: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 </a:t>
            </a:r>
            <a:r>
              <a:rPr lang="en-AU" sz="12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csi-attacher</a:t>
            </a: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container ) would responds to Kubernetes attach operations and simply do a </a:t>
            </a:r>
            <a:r>
              <a:rPr lang="en-AU" sz="1200" b="1"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noop</a:t>
            </a: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(because the CSI driver did not advertise the </a:t>
            </a:r>
            <a:r>
              <a:rPr lang="en-AU" sz="1200" b="1" dirty="0">
                <a:latin typeface="Amazon Ember" panose="020B0603020204020204" pitchFamily="34" charset="0"/>
                <a:ea typeface="Amazon Ember" panose="020B0603020204020204" pitchFamily="34" charset="0"/>
                <a:cs typeface="Amazon Ember" panose="020B0603020204020204" pitchFamily="34" charset="0"/>
              </a:rPr>
              <a:t>PUBLISH_UNPUBLISH_VOLUME</a:t>
            </a:r>
            <a:r>
              <a:rPr lang="en-AU" sz="1200" b="1" dirty="0">
                <a:solidFill>
                  <a:srgbClr val="333333"/>
                </a:solidFill>
                <a:latin typeface="Amazon Ember" panose="020B0603020204020204" pitchFamily="34" charset="0"/>
                <a:ea typeface="Amazon Ember" panose="020B0603020204020204" pitchFamily="34" charset="0"/>
                <a:cs typeface="Amazon Ember" panose="020B0603020204020204" pitchFamily="34" charset="0"/>
              </a:rPr>
              <a:t> </a:t>
            </a: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controller capability).</a:t>
            </a:r>
            <a:endParaRPr lang="en-AU" sz="12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endParaRPr>
          </a:p>
          <a:p>
            <a:endParaRPr lang="en-AU" sz="1200" dirty="0">
              <a:latin typeface="Amazon Ember" panose="020B0603020204020204" pitchFamily="34" charset="0"/>
              <a:ea typeface="Amazon Ember" panose="020B0603020204020204" pitchFamily="34" charset="0"/>
              <a:cs typeface="Amazon Ember" panose="020B0603020204020204" pitchFamily="34" charset="0"/>
            </a:endParaRPr>
          </a:p>
          <a:p>
            <a:r>
              <a:rPr lang="en-AU" sz="1200" b="0" i="0" dirty="0">
                <a:solidFill>
                  <a:srgbClr val="16191F"/>
                </a:solidFill>
                <a:effectLst/>
                <a:latin typeface="Amazon Ember" panose="020B0603020204020204" pitchFamily="34" charset="0"/>
              </a:rPr>
              <a:t>The CSI external-</a:t>
            </a:r>
            <a:r>
              <a:rPr lang="en-AU" sz="1200" b="0" i="0" dirty="0" err="1">
                <a:solidFill>
                  <a:srgbClr val="16191F"/>
                </a:solidFill>
                <a:effectLst/>
                <a:latin typeface="Amazon Ember" panose="020B0603020204020204" pitchFamily="34" charset="0"/>
              </a:rPr>
              <a:t>attacher</a:t>
            </a:r>
            <a:r>
              <a:rPr lang="en-AU" sz="1200" b="0" i="0" dirty="0">
                <a:solidFill>
                  <a:srgbClr val="16191F"/>
                </a:solidFill>
                <a:effectLst/>
                <a:latin typeface="Amazon Ember" panose="020B0603020204020204" pitchFamily="34" charset="0"/>
              </a:rPr>
              <a:t> is a sidecar container that watches the Kubernetes API server for </a:t>
            </a:r>
            <a:r>
              <a:rPr lang="en-AU" sz="1200" b="0" i="0" dirty="0" err="1">
                <a:solidFill>
                  <a:srgbClr val="16191F"/>
                </a:solidFill>
                <a:effectLst/>
                <a:latin typeface="Amazon Ember" panose="020B0603020204020204" pitchFamily="34" charset="0"/>
              </a:rPr>
              <a:t>VolumeAttachment</a:t>
            </a:r>
            <a:r>
              <a:rPr lang="en-AU" sz="1200" b="0" i="0" dirty="0">
                <a:solidFill>
                  <a:srgbClr val="16191F"/>
                </a:solidFill>
                <a:effectLst/>
                <a:latin typeface="Amazon Ember" panose="020B0603020204020204" pitchFamily="34" charset="0"/>
              </a:rPr>
              <a:t> objects and triggers Controller[</a:t>
            </a:r>
            <a:r>
              <a:rPr lang="en-AU" sz="1200" b="0" i="0" dirty="0" err="1">
                <a:solidFill>
                  <a:srgbClr val="16191F"/>
                </a:solidFill>
                <a:effectLst/>
                <a:latin typeface="Amazon Ember" panose="020B0603020204020204" pitchFamily="34" charset="0"/>
              </a:rPr>
              <a:t>Publish|Unpublish</a:t>
            </a:r>
            <a:r>
              <a:rPr lang="en-AU" sz="1200" b="0" i="0" dirty="0">
                <a:solidFill>
                  <a:srgbClr val="16191F"/>
                </a:solidFill>
                <a:effectLst/>
                <a:latin typeface="Amazon Ember" panose="020B0603020204020204" pitchFamily="34" charset="0"/>
              </a:rPr>
              <a:t>]Volume operations against a CSI endpoint in order to attach/detach volumes to/from nodes. It is necessary because internal Attach/Detach controller running in Kubernetes controller-manager does not have any direct interfaces to CSI drivers.</a:t>
            </a:r>
            <a:br>
              <a:rPr lang="en-AU" sz="1200" dirty="0">
                <a:latin typeface="Amazon Ember" panose="020B0603020204020204" pitchFamily="34" charset="0"/>
                <a:ea typeface="Amazon Ember" panose="020B0603020204020204" pitchFamily="34" charset="0"/>
                <a:cs typeface="Amazon Ember" panose="020B0603020204020204" pitchFamily="34" charset="0"/>
              </a:rPr>
            </a:b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2464004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PV – provisioner &amp; </a:t>
            </a:r>
            <a:r>
              <a:rPr lang="en-US" sz="2400" b="1" dirty="0" err="1">
                <a:latin typeface="+mj-lt"/>
                <a:ea typeface="Amazon Ember" panose="020B0603020204020204" pitchFamily="34" charset="0"/>
                <a:cs typeface="Amazon Ember" panose="020B0603020204020204" pitchFamily="34" charset="0"/>
              </a:rPr>
              <a:t>attacher</a:t>
            </a:r>
            <a:endParaRPr lang="en-US" sz="2400" b="1" dirty="0">
              <a:latin typeface="+mj-lt"/>
              <a:ea typeface="Amazon Ember" panose="020B0603020204020204" pitchFamily="34" charset="0"/>
              <a:cs typeface="Amazon Ember" panose="020B0603020204020204" pitchFamily="34" charset="0"/>
            </a:endParaRP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781050" y="769424"/>
            <a:ext cx="7886700" cy="351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pic>
        <p:nvPicPr>
          <p:cNvPr id="7" name="Picture 6">
            <a:extLst>
              <a:ext uri="{FF2B5EF4-FFF2-40B4-BE49-F238E27FC236}">
                <a16:creationId xmlns:a16="http://schemas.microsoft.com/office/drawing/2014/main" id="{83CAA2EE-548D-5D3A-B125-5A459A75506F}"/>
              </a:ext>
            </a:extLst>
          </p:cNvPr>
          <p:cNvPicPr>
            <a:picLocks noChangeAspect="1"/>
          </p:cNvPicPr>
          <p:nvPr/>
        </p:nvPicPr>
        <p:blipFill>
          <a:blip r:embed="rId3"/>
          <a:stretch>
            <a:fillRect/>
          </a:stretch>
        </p:blipFill>
        <p:spPr>
          <a:xfrm>
            <a:off x="0" y="769423"/>
            <a:ext cx="9178772" cy="3028853"/>
          </a:xfrm>
          <a:prstGeom prst="rect">
            <a:avLst/>
          </a:prstGeom>
        </p:spPr>
      </p:pic>
    </p:spTree>
    <p:extLst>
      <p:ext uri="{BB962C8B-B14F-4D97-AF65-F5344CB8AC3E}">
        <p14:creationId xmlns:p14="http://schemas.microsoft.com/office/powerpoint/2010/main" val="16152497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err="1">
                <a:latin typeface="+mj-lt"/>
                <a:ea typeface="Amazon Ember" panose="020B0603020204020204" pitchFamily="34" charset="0"/>
                <a:cs typeface="Amazon Ember" panose="020B0603020204020204" pitchFamily="34" charset="0"/>
              </a:rPr>
              <a:t>VolumeAttachment</a:t>
            </a:r>
            <a:r>
              <a:rPr lang="en-US" sz="2400" b="1" dirty="0">
                <a:latin typeface="+mj-lt"/>
                <a:ea typeface="Amazon Ember" panose="020B0603020204020204" pitchFamily="34" charset="0"/>
                <a:cs typeface="Amazon Ember" panose="020B0603020204020204" pitchFamily="34" charset="0"/>
              </a:rPr>
              <a:t> </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781050" y="769424"/>
            <a:ext cx="7886700" cy="351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sp>
        <p:nvSpPr>
          <p:cNvPr id="7" name="TextBox 6">
            <a:extLst>
              <a:ext uri="{FF2B5EF4-FFF2-40B4-BE49-F238E27FC236}">
                <a16:creationId xmlns:a16="http://schemas.microsoft.com/office/drawing/2014/main" id="{088CAC0C-E5D8-AB3A-8B44-81FF12889A01}"/>
              </a:ext>
            </a:extLst>
          </p:cNvPr>
          <p:cNvSpPr txBox="1"/>
          <p:nvPr/>
        </p:nvSpPr>
        <p:spPr>
          <a:xfrm>
            <a:off x="0" y="630075"/>
            <a:ext cx="4748246" cy="1592744"/>
          </a:xfrm>
          <a:prstGeom prst="rect">
            <a:avLst/>
          </a:prstGeom>
          <a:noFill/>
        </p:spPr>
        <p:txBody>
          <a:bodyPr wrap="square" rtlCol="0">
            <a:spAutoFit/>
          </a:bodyPr>
          <a:lstStyle/>
          <a:p>
            <a:r>
              <a:rPr lang="en-US" sz="1400" b="1" dirty="0">
                <a:latin typeface="Amazon Ember" panose="020B0603020204020204" pitchFamily="34" charset="0"/>
                <a:ea typeface="Amazon Ember" panose="020B0603020204020204" pitchFamily="34" charset="0"/>
                <a:cs typeface="Amazon Ember" panose="020B0603020204020204" pitchFamily="34" charset="0"/>
              </a:rPr>
              <a:t>Watchers are looking for PV :</a:t>
            </a:r>
          </a:p>
          <a:p>
            <a:r>
              <a:rPr lang="en-US" sz="1050" dirty="0">
                <a:latin typeface="Amazon Ember" panose="020B0603020204020204" pitchFamily="34" charset="0"/>
                <a:ea typeface="Amazon Ember" panose="020B0603020204020204" pitchFamily="34" charset="0"/>
                <a:cs typeface="Amazon Ember" panose="020B0603020204020204" pitchFamily="34" charset="0"/>
              </a:rPr>
              <a:t>1- </a:t>
            </a:r>
            <a:r>
              <a:rPr lang="en-US" sz="1050" dirty="0" err="1">
                <a:latin typeface="Amazon Ember" panose="020B0603020204020204" pitchFamily="34" charset="0"/>
                <a:ea typeface="Amazon Ember" panose="020B0603020204020204" pitchFamily="34" charset="0"/>
                <a:cs typeface="Amazon Ember" panose="020B0603020204020204" pitchFamily="34" charset="0"/>
              </a:rPr>
              <a:t>kube-APIserver</a:t>
            </a:r>
            <a:endParaRPr lang="en-US" sz="1050" dirty="0">
              <a:latin typeface="Amazon Ember" panose="020B0603020204020204" pitchFamily="34" charset="0"/>
              <a:ea typeface="Amazon Ember" panose="020B0603020204020204" pitchFamily="34" charset="0"/>
              <a:cs typeface="Amazon Ember" panose="020B0603020204020204" pitchFamily="34" charset="0"/>
            </a:endParaRPr>
          </a:p>
          <a:p>
            <a:r>
              <a:rPr lang="en-US" sz="1050" dirty="0">
                <a:latin typeface="Amazon Ember" panose="020B0603020204020204" pitchFamily="34" charset="0"/>
                <a:ea typeface="Amazon Ember" panose="020B0603020204020204" pitchFamily="34" charset="0"/>
                <a:cs typeface="Amazon Ember" panose="020B0603020204020204" pitchFamily="34" charset="0"/>
              </a:rPr>
              <a:t>2- </a:t>
            </a:r>
            <a:r>
              <a:rPr lang="en-US" sz="1050" dirty="0" err="1">
                <a:latin typeface="Amazon Ember" panose="020B0603020204020204" pitchFamily="34" charset="0"/>
                <a:ea typeface="Amazon Ember" panose="020B0603020204020204" pitchFamily="34" charset="0"/>
                <a:cs typeface="Amazon Ember" panose="020B0603020204020204" pitchFamily="34" charset="0"/>
              </a:rPr>
              <a:t>kube</a:t>
            </a:r>
            <a:r>
              <a:rPr lang="en-US" sz="1050" dirty="0">
                <a:latin typeface="Amazon Ember" panose="020B0603020204020204" pitchFamily="34" charset="0"/>
                <a:ea typeface="Amazon Ember" panose="020B0603020204020204" pitchFamily="34" charset="0"/>
                <a:cs typeface="Amazon Ember" panose="020B0603020204020204" pitchFamily="34" charset="0"/>
              </a:rPr>
              <a:t>-Scheduler</a:t>
            </a:r>
          </a:p>
          <a:p>
            <a:r>
              <a:rPr lang="en-US" sz="1050" dirty="0">
                <a:latin typeface="Amazon Ember" panose="020B0603020204020204" pitchFamily="34" charset="0"/>
                <a:ea typeface="Amazon Ember" panose="020B0603020204020204" pitchFamily="34" charset="0"/>
                <a:cs typeface="Amazon Ember" panose="020B0603020204020204" pitchFamily="34" charset="0"/>
              </a:rPr>
              <a:t>3- </a:t>
            </a:r>
            <a:r>
              <a:rPr lang="en-US" sz="1050" dirty="0" err="1">
                <a:latin typeface="Amazon Ember" panose="020B0603020204020204" pitchFamily="34" charset="0"/>
                <a:ea typeface="Amazon Ember" panose="020B0603020204020204" pitchFamily="34" charset="0"/>
                <a:cs typeface="Amazon Ember" panose="020B0603020204020204" pitchFamily="34" charset="0"/>
              </a:rPr>
              <a:t>kube</a:t>
            </a:r>
            <a:r>
              <a:rPr lang="en-US" sz="1050" dirty="0">
                <a:latin typeface="Amazon Ember" panose="020B0603020204020204" pitchFamily="34" charset="0"/>
                <a:ea typeface="Amazon Ember" panose="020B0603020204020204" pitchFamily="34" charset="0"/>
                <a:cs typeface="Amazon Ember" panose="020B0603020204020204" pitchFamily="34" charset="0"/>
              </a:rPr>
              <a:t>-Controller-Manager</a:t>
            </a:r>
          </a:p>
          <a:p>
            <a:r>
              <a:rPr lang="en-US" sz="1050" dirty="0">
                <a:latin typeface="Amazon Ember" panose="020B0603020204020204" pitchFamily="34" charset="0"/>
                <a:ea typeface="Amazon Ember" panose="020B0603020204020204" pitchFamily="34" charset="0"/>
                <a:cs typeface="Amazon Ember" panose="020B0603020204020204" pitchFamily="34" charset="0"/>
              </a:rPr>
              <a:t>4- </a:t>
            </a:r>
            <a:r>
              <a:rPr lang="en-US" sz="1100" dirty="0" err="1">
                <a:latin typeface="Amazon Ember" panose="020B0603020204020204" pitchFamily="34" charset="0"/>
                <a:ea typeface="Amazon Ember" panose="020B0603020204020204" pitchFamily="34" charset="0"/>
                <a:cs typeface="Amazon Ember" panose="020B0603020204020204" pitchFamily="34" charset="0"/>
              </a:rPr>
              <a:t>ebs</a:t>
            </a:r>
            <a:r>
              <a:rPr lang="en-US" sz="1100" dirty="0">
                <a:latin typeface="Amazon Ember" panose="020B0603020204020204" pitchFamily="34" charset="0"/>
                <a:ea typeface="Amazon Ember" panose="020B0603020204020204" pitchFamily="34" charset="0"/>
                <a:cs typeface="Amazon Ember" panose="020B0603020204020204" pitchFamily="34" charset="0"/>
              </a:rPr>
              <a:t>-</a:t>
            </a:r>
            <a:r>
              <a:rPr lang="en-US" sz="1100" dirty="0" err="1">
                <a:latin typeface="Amazon Ember" panose="020B0603020204020204" pitchFamily="34" charset="0"/>
                <a:ea typeface="Amazon Ember" panose="020B0603020204020204" pitchFamily="34" charset="0"/>
                <a:cs typeface="Amazon Ember" panose="020B0603020204020204" pitchFamily="34" charset="0"/>
              </a:rPr>
              <a:t>csi</a:t>
            </a:r>
            <a:r>
              <a:rPr lang="en-US" sz="1100" dirty="0">
                <a:latin typeface="Amazon Ember" panose="020B0603020204020204" pitchFamily="34" charset="0"/>
                <a:ea typeface="Amazon Ember" panose="020B0603020204020204" pitchFamily="34" charset="0"/>
                <a:cs typeface="Amazon Ember" panose="020B0603020204020204" pitchFamily="34" charset="0"/>
              </a:rPr>
              <a:t>-controller components:</a:t>
            </a:r>
          </a:p>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a:p>
            <a:endParaRPr lang="en-US" sz="1000" dirty="0">
              <a:latin typeface="Amazon Ember" panose="020B0603020204020204" pitchFamily="34" charset="0"/>
              <a:ea typeface="Amazon Ember" panose="020B0603020204020204" pitchFamily="34" charset="0"/>
              <a:cs typeface="Amazon Ember" panose="020B0603020204020204" pitchFamily="34" charset="0"/>
            </a:endParaRPr>
          </a:p>
          <a:p>
            <a:endParaRPr lang="en-US" sz="11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 name="Picture 2">
            <a:extLst>
              <a:ext uri="{FF2B5EF4-FFF2-40B4-BE49-F238E27FC236}">
                <a16:creationId xmlns:a16="http://schemas.microsoft.com/office/drawing/2014/main" id="{7658A1AE-A1B9-FD7C-A980-C2B2F4A3F40A}"/>
              </a:ext>
            </a:extLst>
          </p:cNvPr>
          <p:cNvPicPr>
            <a:picLocks noChangeAspect="1"/>
          </p:cNvPicPr>
          <p:nvPr/>
        </p:nvPicPr>
        <p:blipFill>
          <a:blip r:embed="rId3"/>
          <a:stretch>
            <a:fillRect/>
          </a:stretch>
        </p:blipFill>
        <p:spPr>
          <a:xfrm>
            <a:off x="0" y="1798801"/>
            <a:ext cx="9093200" cy="2908486"/>
          </a:xfrm>
          <a:prstGeom prst="rect">
            <a:avLst/>
          </a:prstGeom>
        </p:spPr>
      </p:pic>
    </p:spTree>
    <p:extLst>
      <p:ext uri="{BB962C8B-B14F-4D97-AF65-F5344CB8AC3E}">
        <p14:creationId xmlns:p14="http://schemas.microsoft.com/office/powerpoint/2010/main" val="27903770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err="1">
                <a:latin typeface="+mj-lt"/>
                <a:ea typeface="Amazon Ember" panose="020B0603020204020204" pitchFamily="34" charset="0"/>
                <a:cs typeface="Amazon Ember" panose="020B0603020204020204" pitchFamily="34" charset="0"/>
              </a:rPr>
              <a:t>Ctrail</a:t>
            </a:r>
            <a:r>
              <a:rPr lang="en-US" sz="2400" b="1" dirty="0">
                <a:latin typeface="+mj-lt"/>
                <a:ea typeface="Amazon Ember" panose="020B0603020204020204" pitchFamily="34" charset="0"/>
                <a:cs typeface="Amazon Ember" panose="020B0603020204020204" pitchFamily="34" charset="0"/>
              </a:rPr>
              <a:t> `</a:t>
            </a:r>
            <a:r>
              <a:rPr lang="en-US" sz="2400" b="1" dirty="0" err="1">
                <a:latin typeface="+mj-lt"/>
                <a:ea typeface="Amazon Ember" panose="020B0603020204020204" pitchFamily="34" charset="0"/>
                <a:cs typeface="Amazon Ember" panose="020B0603020204020204" pitchFamily="34" charset="0"/>
              </a:rPr>
              <a:t>AttachVolume</a:t>
            </a:r>
            <a:r>
              <a:rPr lang="en-US" sz="2400" b="1" dirty="0">
                <a:latin typeface="+mj-lt"/>
                <a:ea typeface="Amazon Ember" panose="020B0603020204020204" pitchFamily="34" charset="0"/>
                <a:cs typeface="Amazon Ember" panose="020B0603020204020204" pitchFamily="34" charset="0"/>
              </a:rPr>
              <a:t>` </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781050" y="769424"/>
            <a:ext cx="7886700" cy="351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pic>
        <p:nvPicPr>
          <p:cNvPr id="4" name="Picture 3">
            <a:extLst>
              <a:ext uri="{FF2B5EF4-FFF2-40B4-BE49-F238E27FC236}">
                <a16:creationId xmlns:a16="http://schemas.microsoft.com/office/drawing/2014/main" id="{1E630C61-00C1-6A84-C53E-58A403DA990D}"/>
              </a:ext>
            </a:extLst>
          </p:cNvPr>
          <p:cNvPicPr>
            <a:picLocks noChangeAspect="1"/>
          </p:cNvPicPr>
          <p:nvPr/>
        </p:nvPicPr>
        <p:blipFill>
          <a:blip r:embed="rId3"/>
          <a:stretch>
            <a:fillRect/>
          </a:stretch>
        </p:blipFill>
        <p:spPr>
          <a:xfrm>
            <a:off x="3381555" y="592288"/>
            <a:ext cx="5696754" cy="3473775"/>
          </a:xfrm>
          <a:prstGeom prst="rect">
            <a:avLst/>
          </a:prstGeom>
        </p:spPr>
      </p:pic>
      <p:pic>
        <p:nvPicPr>
          <p:cNvPr id="9" name="Picture 8">
            <a:extLst>
              <a:ext uri="{FF2B5EF4-FFF2-40B4-BE49-F238E27FC236}">
                <a16:creationId xmlns:a16="http://schemas.microsoft.com/office/drawing/2014/main" id="{B4189C39-F1A5-8A3F-0F3F-A5A2ABD00D45}"/>
              </a:ext>
            </a:extLst>
          </p:cNvPr>
          <p:cNvPicPr>
            <a:picLocks noChangeAspect="1"/>
          </p:cNvPicPr>
          <p:nvPr/>
        </p:nvPicPr>
        <p:blipFill>
          <a:blip r:embed="rId4"/>
          <a:stretch>
            <a:fillRect/>
          </a:stretch>
        </p:blipFill>
        <p:spPr>
          <a:xfrm>
            <a:off x="211347" y="3726967"/>
            <a:ext cx="7772400" cy="1033655"/>
          </a:xfrm>
          <a:prstGeom prst="rect">
            <a:avLst/>
          </a:prstGeom>
        </p:spPr>
      </p:pic>
    </p:spTree>
    <p:extLst>
      <p:ext uri="{BB962C8B-B14F-4D97-AF65-F5344CB8AC3E}">
        <p14:creationId xmlns:p14="http://schemas.microsoft.com/office/powerpoint/2010/main" val="7599762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CSI Containers logs</a:t>
            </a:r>
          </a:p>
        </p:txBody>
      </p:sp>
      <p:sp>
        <p:nvSpPr>
          <p:cNvPr id="2" name="TextBox 1">
            <a:extLst>
              <a:ext uri="{FF2B5EF4-FFF2-40B4-BE49-F238E27FC236}">
                <a16:creationId xmlns:a16="http://schemas.microsoft.com/office/drawing/2014/main" id="{43CD2C54-FA9B-331E-4E2C-D061F003696D}"/>
              </a:ext>
            </a:extLst>
          </p:cNvPr>
          <p:cNvSpPr txBox="1"/>
          <p:nvPr/>
        </p:nvSpPr>
        <p:spPr>
          <a:xfrm>
            <a:off x="511495" y="787400"/>
            <a:ext cx="1542410" cy="369332"/>
          </a:xfrm>
          <a:prstGeom prst="rect">
            <a:avLst/>
          </a:prstGeom>
          <a:noFill/>
        </p:spPr>
        <p:txBody>
          <a:bodyPr wrap="none" rtlCol="0">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Provisioner :</a:t>
            </a:r>
          </a:p>
        </p:txBody>
      </p:sp>
      <p:pic>
        <p:nvPicPr>
          <p:cNvPr id="3" name="Picture 2">
            <a:extLst>
              <a:ext uri="{FF2B5EF4-FFF2-40B4-BE49-F238E27FC236}">
                <a16:creationId xmlns:a16="http://schemas.microsoft.com/office/drawing/2014/main" id="{C3A4CE3E-7A04-968B-1F83-71FBB4B08DCE}"/>
              </a:ext>
            </a:extLst>
          </p:cNvPr>
          <p:cNvPicPr>
            <a:picLocks noChangeAspect="1"/>
          </p:cNvPicPr>
          <p:nvPr/>
        </p:nvPicPr>
        <p:blipFill>
          <a:blip r:embed="rId3"/>
          <a:stretch>
            <a:fillRect/>
          </a:stretch>
        </p:blipFill>
        <p:spPr>
          <a:xfrm>
            <a:off x="-11929" y="1156732"/>
            <a:ext cx="9155929" cy="548259"/>
          </a:xfrm>
          <a:prstGeom prst="rect">
            <a:avLst/>
          </a:prstGeom>
        </p:spPr>
      </p:pic>
      <p:pic>
        <p:nvPicPr>
          <p:cNvPr id="5" name="Picture 4">
            <a:extLst>
              <a:ext uri="{FF2B5EF4-FFF2-40B4-BE49-F238E27FC236}">
                <a16:creationId xmlns:a16="http://schemas.microsoft.com/office/drawing/2014/main" id="{39743B74-9269-83A9-07A3-6F6177D8659C}"/>
              </a:ext>
            </a:extLst>
          </p:cNvPr>
          <p:cNvPicPr>
            <a:picLocks noChangeAspect="1"/>
          </p:cNvPicPr>
          <p:nvPr/>
        </p:nvPicPr>
        <p:blipFill>
          <a:blip r:embed="rId4"/>
          <a:stretch>
            <a:fillRect/>
          </a:stretch>
        </p:blipFill>
        <p:spPr>
          <a:xfrm>
            <a:off x="-23939" y="2336042"/>
            <a:ext cx="9167939" cy="949025"/>
          </a:xfrm>
          <a:prstGeom prst="rect">
            <a:avLst/>
          </a:prstGeom>
        </p:spPr>
      </p:pic>
      <p:sp>
        <p:nvSpPr>
          <p:cNvPr id="7" name="TextBox 6">
            <a:extLst>
              <a:ext uri="{FF2B5EF4-FFF2-40B4-BE49-F238E27FC236}">
                <a16:creationId xmlns:a16="http://schemas.microsoft.com/office/drawing/2014/main" id="{AAFFFBC5-729C-B821-2967-3F5E53589AE8}"/>
              </a:ext>
            </a:extLst>
          </p:cNvPr>
          <p:cNvSpPr txBox="1"/>
          <p:nvPr/>
        </p:nvSpPr>
        <p:spPr>
          <a:xfrm>
            <a:off x="511495" y="1966710"/>
            <a:ext cx="1242648" cy="369332"/>
          </a:xfrm>
          <a:prstGeom prst="rect">
            <a:avLst/>
          </a:prstGeom>
          <a:noFill/>
        </p:spPr>
        <p:txBody>
          <a:bodyPr wrap="none" rtlCol="0">
            <a:spAutoFit/>
          </a:bodyPr>
          <a:lstStyle/>
          <a:p>
            <a:r>
              <a:rPr lang="en-US" b="1" dirty="0" err="1">
                <a:latin typeface="Amazon Ember" panose="020B0603020204020204" pitchFamily="34" charset="0"/>
                <a:ea typeface="Amazon Ember" panose="020B0603020204020204" pitchFamily="34" charset="0"/>
                <a:cs typeface="Amazon Ember" panose="020B0603020204020204" pitchFamily="34" charset="0"/>
              </a:rPr>
              <a:t>Attacher</a:t>
            </a:r>
            <a:r>
              <a:rPr lang="en-US" b="1" dirty="0">
                <a:latin typeface="Amazon Ember" panose="020B0603020204020204" pitchFamily="34" charset="0"/>
                <a:ea typeface="Amazon Ember" panose="020B0603020204020204" pitchFamily="34" charset="0"/>
                <a:cs typeface="Amazon Ember" panose="020B0603020204020204" pitchFamily="34" charset="0"/>
              </a:rPr>
              <a:t> :</a:t>
            </a:r>
          </a:p>
        </p:txBody>
      </p:sp>
    </p:spTree>
    <p:extLst>
      <p:ext uri="{BB962C8B-B14F-4D97-AF65-F5344CB8AC3E}">
        <p14:creationId xmlns:p14="http://schemas.microsoft.com/office/powerpoint/2010/main" val="30042746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Node OS volume mount / bind </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781050" y="769424"/>
            <a:ext cx="7886700" cy="351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sp>
        <p:nvSpPr>
          <p:cNvPr id="2" name="Rounded Rectangle 1">
            <a:extLst>
              <a:ext uri="{FF2B5EF4-FFF2-40B4-BE49-F238E27FC236}">
                <a16:creationId xmlns:a16="http://schemas.microsoft.com/office/drawing/2014/main" id="{22E2608F-D306-0820-17E9-6A802BF49403}"/>
              </a:ext>
            </a:extLst>
          </p:cNvPr>
          <p:cNvSpPr/>
          <p:nvPr/>
        </p:nvSpPr>
        <p:spPr>
          <a:xfrm>
            <a:off x="29980" y="660108"/>
            <a:ext cx="9084039" cy="1911642"/>
          </a:xfrm>
          <a:prstGeom prst="roundRect">
            <a:avLst>
              <a:gd name="adj" fmla="val 4311"/>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700" dirty="0">
                <a:solidFill>
                  <a:srgbClr val="FF0000"/>
                </a:solidFill>
                <a:latin typeface="Consolas" panose="020B0609020204030204" pitchFamily="49" charset="0"/>
                <a:ea typeface="Amazon Ember" panose="020B0603020204020204" pitchFamily="34" charset="0"/>
                <a:cs typeface="Consolas" panose="020B0609020204030204" pitchFamily="49" charset="0"/>
              </a:rPr>
              <a:t>root@ip-192-168-121-98 ~]# </a:t>
            </a:r>
            <a:r>
              <a:rPr lang="en-US" sz="700" dirty="0">
                <a:latin typeface="Consolas" panose="020B0609020204030204" pitchFamily="49" charset="0"/>
                <a:ea typeface="Amazon Ember" panose="020B0603020204020204" pitchFamily="34" charset="0"/>
                <a:cs typeface="Consolas" panose="020B0609020204030204" pitchFamily="49" charset="0"/>
              </a:rPr>
              <a:t>mount | grep "^/dev/</a:t>
            </a:r>
            <a:r>
              <a:rPr lang="en-US" sz="700" dirty="0" err="1">
                <a:latin typeface="Consolas" panose="020B0609020204030204" pitchFamily="49" charset="0"/>
                <a:ea typeface="Amazon Ember" panose="020B0603020204020204" pitchFamily="34" charset="0"/>
                <a:cs typeface="Consolas" panose="020B0609020204030204" pitchFamily="49" charset="0"/>
              </a:rPr>
              <a:t>nvm</a:t>
            </a:r>
            <a:r>
              <a:rPr lang="en-US" sz="700" dirty="0">
                <a:latin typeface="Consolas" panose="020B0609020204030204" pitchFamily="49" charset="0"/>
                <a:ea typeface="Amazon Ember" panose="020B0603020204020204" pitchFamily="34" charset="0"/>
                <a:cs typeface="Consolas" panose="020B0609020204030204" pitchFamily="49" charset="0"/>
              </a:rPr>
              <a:t>”</a:t>
            </a:r>
          </a:p>
          <a:p>
            <a:pPr marL="0" indent="0">
              <a:buNone/>
            </a:pPr>
            <a:endParaRPr lang="en-US" sz="700" dirty="0">
              <a:latin typeface="Consolas" panose="020B0609020204030204" pitchFamily="49" charset="0"/>
              <a:ea typeface="Amazon Ember" panose="020B0603020204020204" pitchFamily="34" charset="0"/>
              <a:cs typeface="Consolas" panose="020B0609020204030204" pitchFamily="49" charset="0"/>
            </a:endParaRPr>
          </a:p>
          <a:p>
            <a:pPr marL="0" indent="0">
              <a:buNone/>
            </a:pPr>
            <a:r>
              <a:rPr lang="en-US" sz="700" b="1" dirty="0">
                <a:solidFill>
                  <a:srgbClr val="92D050"/>
                </a:solidFill>
                <a:latin typeface="Consolas" panose="020B0609020204030204" pitchFamily="49" charset="0"/>
                <a:ea typeface="Amazon Ember" panose="020B0603020204020204" pitchFamily="34" charset="0"/>
                <a:cs typeface="Consolas" panose="020B0609020204030204" pitchFamily="49" charset="0"/>
              </a:rPr>
              <a:t>/dev/nvme0n1p1 </a:t>
            </a:r>
            <a:r>
              <a:rPr lang="en-US" sz="700" dirty="0">
                <a:latin typeface="Consolas" panose="020B0609020204030204" pitchFamily="49" charset="0"/>
                <a:ea typeface="Amazon Ember" panose="020B0603020204020204" pitchFamily="34" charset="0"/>
                <a:cs typeface="Consolas" panose="020B0609020204030204" pitchFamily="49" charset="0"/>
              </a:rPr>
              <a:t>on / type </a:t>
            </a:r>
            <a:r>
              <a:rPr lang="en-US" sz="700" dirty="0" err="1">
                <a:latin typeface="Consolas" panose="020B0609020204030204" pitchFamily="49" charset="0"/>
                <a:ea typeface="Amazon Ember" panose="020B0603020204020204" pitchFamily="34" charset="0"/>
                <a:cs typeface="Consolas" panose="020B0609020204030204" pitchFamily="49" charset="0"/>
              </a:rPr>
              <a:t>xfs</a:t>
            </a:r>
            <a:r>
              <a:rPr lang="en-US" sz="700" dirty="0">
                <a:latin typeface="Consolas" panose="020B0609020204030204" pitchFamily="49" charset="0"/>
                <a:ea typeface="Amazon Ember" panose="020B0603020204020204" pitchFamily="34" charset="0"/>
                <a:cs typeface="Consolas" panose="020B0609020204030204" pitchFamily="49" charset="0"/>
              </a:rPr>
              <a:t> (rw,noatime,attr2,inode64,logbufs=8,logbsize=32k,noquota)</a:t>
            </a:r>
          </a:p>
          <a:p>
            <a:pPr marL="0" indent="0">
              <a:buNone/>
            </a:pPr>
            <a:endParaRPr lang="en-US" sz="700" dirty="0">
              <a:latin typeface="Consolas" panose="020B0609020204030204" pitchFamily="49" charset="0"/>
              <a:ea typeface="Amazon Ember" panose="020B0603020204020204" pitchFamily="34" charset="0"/>
              <a:cs typeface="Consolas" panose="020B0609020204030204" pitchFamily="49" charset="0"/>
            </a:endParaRPr>
          </a:p>
          <a:p>
            <a:pPr marL="0" indent="0">
              <a:buNone/>
            </a:pPr>
            <a:r>
              <a:rPr lang="en-US" sz="700" b="1" dirty="0">
                <a:solidFill>
                  <a:srgbClr val="92D050"/>
                </a:solidFill>
                <a:latin typeface="Consolas" panose="020B0609020204030204" pitchFamily="49" charset="0"/>
                <a:ea typeface="Amazon Ember" panose="020B0603020204020204" pitchFamily="34" charset="0"/>
                <a:cs typeface="Consolas" panose="020B0609020204030204" pitchFamily="49" charset="0"/>
              </a:rPr>
              <a:t>/dev/nvme1n1 </a:t>
            </a:r>
            <a:r>
              <a:rPr lang="en-US" sz="700" dirty="0">
                <a:latin typeface="Consolas" panose="020B0609020204030204" pitchFamily="49" charset="0"/>
                <a:ea typeface="Amazon Ember" panose="020B0603020204020204" pitchFamily="34" charset="0"/>
                <a:cs typeface="Consolas" panose="020B0609020204030204" pitchFamily="49" charset="0"/>
              </a:rPr>
              <a:t>on /var/lib/</a:t>
            </a:r>
            <a:r>
              <a:rPr lang="en-US" sz="700" dirty="0" err="1">
                <a:latin typeface="Consolas" panose="020B0609020204030204" pitchFamily="49" charset="0"/>
                <a:ea typeface="Amazon Ember" panose="020B0603020204020204" pitchFamily="34" charset="0"/>
                <a:cs typeface="Consolas" panose="020B0609020204030204" pitchFamily="49" charset="0"/>
              </a:rPr>
              <a:t>kubelet</a:t>
            </a:r>
            <a:r>
              <a:rPr lang="en-US" sz="700" dirty="0">
                <a:latin typeface="Consolas" panose="020B0609020204030204" pitchFamily="49" charset="0"/>
                <a:ea typeface="Amazon Ember" panose="020B0603020204020204" pitchFamily="34" charset="0"/>
                <a:cs typeface="Consolas" panose="020B0609020204030204" pitchFamily="49" charset="0"/>
              </a:rPr>
              <a:t>/plugins/</a:t>
            </a:r>
            <a:r>
              <a:rPr lang="en-US" sz="700" dirty="0" err="1">
                <a:latin typeface="Consolas" panose="020B0609020204030204" pitchFamily="49" charset="0"/>
                <a:ea typeface="Amazon Ember" panose="020B0603020204020204" pitchFamily="34" charset="0"/>
                <a:cs typeface="Consolas" panose="020B0609020204030204" pitchFamily="49" charset="0"/>
              </a:rPr>
              <a:t>kubernetes.io</a:t>
            </a:r>
            <a:r>
              <a:rPr lang="en-US" sz="700" dirty="0">
                <a:latin typeface="Consolas" panose="020B0609020204030204" pitchFamily="49" charset="0"/>
                <a:ea typeface="Amazon Ember" panose="020B0603020204020204" pitchFamily="34" charset="0"/>
                <a:cs typeface="Consolas" panose="020B0609020204030204" pitchFamily="49" charset="0"/>
              </a:rPr>
              <a:t>/</a:t>
            </a:r>
            <a:r>
              <a:rPr lang="en-US" sz="700" dirty="0" err="1">
                <a:latin typeface="Consolas" panose="020B0609020204030204" pitchFamily="49" charset="0"/>
                <a:ea typeface="Amazon Ember" panose="020B0603020204020204" pitchFamily="34" charset="0"/>
                <a:cs typeface="Consolas" panose="020B0609020204030204" pitchFamily="49" charset="0"/>
              </a:rPr>
              <a:t>csi</a:t>
            </a:r>
            <a:r>
              <a:rPr lang="en-US" sz="700" dirty="0">
                <a:latin typeface="Consolas" panose="020B0609020204030204" pitchFamily="49" charset="0"/>
                <a:ea typeface="Amazon Ember" panose="020B0603020204020204" pitchFamily="34" charset="0"/>
                <a:cs typeface="Consolas" panose="020B0609020204030204" pitchFamily="49" charset="0"/>
              </a:rPr>
              <a:t>/</a:t>
            </a:r>
            <a:r>
              <a:rPr lang="en-US" sz="700" dirty="0" err="1">
                <a:latin typeface="Consolas" panose="020B0609020204030204" pitchFamily="49" charset="0"/>
                <a:ea typeface="Amazon Ember" panose="020B0603020204020204" pitchFamily="34" charset="0"/>
                <a:cs typeface="Consolas" panose="020B0609020204030204" pitchFamily="49" charset="0"/>
              </a:rPr>
              <a:t>ebs.csi.aws.com</a:t>
            </a:r>
            <a:r>
              <a:rPr lang="en-US" sz="700" dirty="0">
                <a:latin typeface="Consolas" panose="020B0609020204030204" pitchFamily="49" charset="0"/>
                <a:ea typeface="Amazon Ember" panose="020B0603020204020204" pitchFamily="34" charset="0"/>
                <a:cs typeface="Consolas" panose="020B0609020204030204" pitchFamily="49" charset="0"/>
              </a:rPr>
              <a:t>/588825622994f5a2c3810ec6fecb18af29263c7133c7e65b783dcf38e88e372e/</a:t>
            </a:r>
            <a:r>
              <a:rPr lang="en-US" sz="700" dirty="0" err="1">
                <a:solidFill>
                  <a:schemeClr val="accent2">
                    <a:lumMod val="75000"/>
                  </a:schemeClr>
                </a:solidFill>
                <a:latin typeface="Consolas" panose="020B0609020204030204" pitchFamily="49" charset="0"/>
                <a:ea typeface="Amazon Ember" panose="020B0603020204020204" pitchFamily="34" charset="0"/>
                <a:cs typeface="Consolas" panose="020B0609020204030204" pitchFamily="49" charset="0"/>
              </a:rPr>
              <a:t>globalmount</a:t>
            </a:r>
            <a:r>
              <a:rPr lang="en-US" sz="700" dirty="0">
                <a:latin typeface="Consolas" panose="020B0609020204030204" pitchFamily="49" charset="0"/>
                <a:ea typeface="Amazon Ember" panose="020B0603020204020204" pitchFamily="34" charset="0"/>
                <a:cs typeface="Consolas" panose="020B0609020204030204" pitchFamily="49" charset="0"/>
              </a:rPr>
              <a:t> typeext4 (</a:t>
            </a:r>
            <a:r>
              <a:rPr lang="en-US" sz="700" dirty="0" err="1">
                <a:latin typeface="Consolas" panose="020B0609020204030204" pitchFamily="49" charset="0"/>
                <a:ea typeface="Amazon Ember" panose="020B0603020204020204" pitchFamily="34" charset="0"/>
                <a:cs typeface="Consolas" panose="020B0609020204030204" pitchFamily="49" charset="0"/>
              </a:rPr>
              <a:t>rw,relatime</a:t>
            </a:r>
            <a:r>
              <a:rPr lang="en-US" sz="700" dirty="0">
                <a:latin typeface="Consolas" panose="020B0609020204030204" pitchFamily="49" charset="0"/>
                <a:ea typeface="Amazon Ember" panose="020B0603020204020204" pitchFamily="34" charset="0"/>
                <a:cs typeface="Consolas" panose="020B0609020204030204" pitchFamily="49" charset="0"/>
              </a:rPr>
              <a:t>)</a:t>
            </a:r>
          </a:p>
          <a:p>
            <a:pPr marL="0" indent="0">
              <a:buNone/>
            </a:pPr>
            <a:endParaRPr lang="en-US" sz="700" dirty="0">
              <a:latin typeface="Consolas" panose="020B0609020204030204" pitchFamily="49" charset="0"/>
              <a:ea typeface="Amazon Ember" panose="020B0603020204020204" pitchFamily="34" charset="0"/>
              <a:cs typeface="Consolas" panose="020B0609020204030204" pitchFamily="49" charset="0"/>
            </a:endParaRPr>
          </a:p>
          <a:p>
            <a:pPr marL="0" indent="0">
              <a:buNone/>
            </a:pPr>
            <a:r>
              <a:rPr lang="en-US" sz="700" b="1" dirty="0">
                <a:solidFill>
                  <a:srgbClr val="92D050"/>
                </a:solidFill>
                <a:latin typeface="Consolas" panose="020B0609020204030204" pitchFamily="49" charset="0"/>
                <a:ea typeface="Amazon Ember" panose="020B0603020204020204" pitchFamily="34" charset="0"/>
                <a:cs typeface="Consolas" panose="020B0609020204030204" pitchFamily="49" charset="0"/>
              </a:rPr>
              <a:t>/dev/nvme1n1 </a:t>
            </a:r>
            <a:r>
              <a:rPr lang="en-US" sz="700" dirty="0">
                <a:latin typeface="Consolas" panose="020B0609020204030204" pitchFamily="49" charset="0"/>
                <a:ea typeface="Amazon Ember" panose="020B0603020204020204" pitchFamily="34" charset="0"/>
                <a:cs typeface="Consolas" panose="020B0609020204030204" pitchFamily="49" charset="0"/>
              </a:rPr>
              <a:t>on /var/lib/</a:t>
            </a:r>
            <a:r>
              <a:rPr lang="en-US" sz="700" dirty="0" err="1">
                <a:latin typeface="Consolas" panose="020B0609020204030204" pitchFamily="49" charset="0"/>
                <a:ea typeface="Amazon Ember" panose="020B0603020204020204" pitchFamily="34" charset="0"/>
                <a:cs typeface="Consolas" panose="020B0609020204030204" pitchFamily="49" charset="0"/>
              </a:rPr>
              <a:t>kubelet</a:t>
            </a:r>
            <a:r>
              <a:rPr lang="en-US" sz="700" dirty="0">
                <a:latin typeface="Consolas" panose="020B0609020204030204" pitchFamily="49" charset="0"/>
                <a:ea typeface="Amazon Ember" panose="020B0603020204020204" pitchFamily="34" charset="0"/>
                <a:cs typeface="Consolas" panose="020B0609020204030204" pitchFamily="49" charset="0"/>
              </a:rPr>
              <a:t>/</a:t>
            </a:r>
            <a:r>
              <a:rPr lang="en-US" sz="700" dirty="0">
                <a:solidFill>
                  <a:schemeClr val="accent2">
                    <a:lumMod val="75000"/>
                  </a:schemeClr>
                </a:solidFill>
                <a:latin typeface="Consolas" panose="020B0609020204030204" pitchFamily="49" charset="0"/>
                <a:ea typeface="Amazon Ember" panose="020B0603020204020204" pitchFamily="34" charset="0"/>
                <a:cs typeface="Consolas" panose="020B0609020204030204" pitchFamily="49" charset="0"/>
              </a:rPr>
              <a:t>pods/10910bbb-0ae6-4284-9b68-99a7b42f02a9</a:t>
            </a:r>
            <a:r>
              <a:rPr lang="en-US" sz="700" dirty="0">
                <a:latin typeface="Consolas" panose="020B0609020204030204" pitchFamily="49" charset="0"/>
                <a:ea typeface="Amazon Ember" panose="020B0603020204020204" pitchFamily="34" charset="0"/>
                <a:cs typeface="Consolas" panose="020B0609020204030204" pitchFamily="49" charset="0"/>
              </a:rPr>
              <a:t>/volumes/</a:t>
            </a:r>
            <a:r>
              <a:rPr lang="en-US" sz="700" dirty="0" err="1">
                <a:latin typeface="Consolas" panose="020B0609020204030204" pitchFamily="49" charset="0"/>
                <a:ea typeface="Amazon Ember" panose="020B0603020204020204" pitchFamily="34" charset="0"/>
                <a:cs typeface="Consolas" panose="020B0609020204030204" pitchFamily="49" charset="0"/>
              </a:rPr>
              <a:t>kubernetes.io~csi</a:t>
            </a:r>
            <a:r>
              <a:rPr lang="en-US" sz="700" dirty="0">
                <a:latin typeface="Consolas" panose="020B0609020204030204" pitchFamily="49" charset="0"/>
                <a:ea typeface="Amazon Ember" panose="020B0603020204020204" pitchFamily="34" charset="0"/>
                <a:cs typeface="Consolas" panose="020B0609020204030204" pitchFamily="49" charset="0"/>
              </a:rPr>
              <a:t>/pvc-18de6e89-4142-410f-bd44-a3c834547ec1/mount type ext4 (</a:t>
            </a:r>
            <a:r>
              <a:rPr lang="en-US" sz="700" dirty="0" err="1">
                <a:latin typeface="Consolas" panose="020B0609020204030204" pitchFamily="49" charset="0"/>
                <a:ea typeface="Amazon Ember" panose="020B0603020204020204" pitchFamily="34" charset="0"/>
                <a:cs typeface="Consolas" panose="020B0609020204030204" pitchFamily="49" charset="0"/>
              </a:rPr>
              <a:t>rw,relatime</a:t>
            </a:r>
            <a:r>
              <a:rPr lang="en-US" sz="700" dirty="0">
                <a:latin typeface="Consolas" panose="020B0609020204030204" pitchFamily="49" charset="0"/>
                <a:ea typeface="Amazon Ember" panose="020B0603020204020204" pitchFamily="34" charset="0"/>
                <a:cs typeface="Consolas" panose="020B0609020204030204" pitchFamily="49" charset="0"/>
              </a:rPr>
              <a:t>)</a:t>
            </a:r>
          </a:p>
          <a:p>
            <a:pPr marL="0" indent="0">
              <a:buNone/>
            </a:pPr>
            <a:endParaRPr lang="en-US" sz="700" dirty="0">
              <a:solidFill>
                <a:srgbClr val="FF0000"/>
              </a:solidFill>
              <a:latin typeface="Consolas" panose="020B0609020204030204" pitchFamily="49" charset="0"/>
              <a:ea typeface="Amazon Ember" panose="020B0603020204020204" pitchFamily="34" charset="0"/>
              <a:cs typeface="Consolas" panose="020B0609020204030204" pitchFamily="49" charset="0"/>
            </a:endParaRPr>
          </a:p>
          <a:p>
            <a:pPr marL="0" indent="0">
              <a:buNone/>
            </a:pPr>
            <a:endParaRPr lang="en-US" sz="700" dirty="0">
              <a:solidFill>
                <a:srgbClr val="FF0000"/>
              </a:solidFill>
              <a:latin typeface="Consolas" panose="020B0609020204030204" pitchFamily="49" charset="0"/>
              <a:ea typeface="Amazon Ember" panose="020B0603020204020204" pitchFamily="34" charset="0"/>
              <a:cs typeface="Consolas" panose="020B0609020204030204" pitchFamily="49" charset="0"/>
            </a:endParaRPr>
          </a:p>
          <a:p>
            <a:pPr marL="0" indent="0">
              <a:buNone/>
            </a:pPr>
            <a:endParaRPr lang="en-US" sz="700" dirty="0">
              <a:solidFill>
                <a:srgbClr val="FF0000"/>
              </a:solidFill>
              <a:latin typeface="Consolas" panose="020B0609020204030204" pitchFamily="49" charset="0"/>
              <a:ea typeface="Amazon Ember" panose="020B0603020204020204" pitchFamily="34" charset="0"/>
              <a:cs typeface="Consolas" panose="020B0609020204030204" pitchFamily="49" charset="0"/>
            </a:endParaRPr>
          </a:p>
          <a:p>
            <a:pPr marL="0" indent="0">
              <a:buNone/>
            </a:pPr>
            <a:endParaRPr lang="en-US" sz="700" dirty="0">
              <a:solidFill>
                <a:srgbClr val="FF0000"/>
              </a:solidFill>
              <a:latin typeface="Consolas" panose="020B0609020204030204" pitchFamily="49" charset="0"/>
              <a:ea typeface="Amazon Ember" panose="020B0603020204020204" pitchFamily="34" charset="0"/>
              <a:cs typeface="Consolas" panose="020B0609020204030204" pitchFamily="49" charset="0"/>
            </a:endParaRPr>
          </a:p>
          <a:p>
            <a:pPr marL="0" indent="0">
              <a:buNone/>
            </a:pPr>
            <a:endParaRPr lang="en-US" sz="700" dirty="0">
              <a:solidFill>
                <a:srgbClr val="FF0000"/>
              </a:solidFill>
              <a:latin typeface="Consolas" panose="020B0609020204030204" pitchFamily="49" charset="0"/>
              <a:ea typeface="Amazon Ember" panose="020B0603020204020204" pitchFamily="34" charset="0"/>
              <a:cs typeface="Consolas" panose="020B0609020204030204" pitchFamily="49" charset="0"/>
            </a:endParaRPr>
          </a:p>
          <a:p>
            <a:pPr marL="0" indent="0">
              <a:buNone/>
            </a:pPr>
            <a:r>
              <a:rPr lang="en-US" sz="700" dirty="0">
                <a:solidFill>
                  <a:srgbClr val="FF0000"/>
                </a:solidFill>
                <a:latin typeface="Consolas" panose="020B0609020204030204" pitchFamily="49" charset="0"/>
                <a:ea typeface="Amazon Ember" panose="020B0603020204020204" pitchFamily="34" charset="0"/>
                <a:cs typeface="Consolas" panose="020B0609020204030204" pitchFamily="49" charset="0"/>
              </a:rPr>
              <a:t>root@ip-192-168-121-98 ~]# </a:t>
            </a:r>
            <a:r>
              <a:rPr lang="en-US" sz="700" dirty="0" err="1">
                <a:latin typeface="Consolas" panose="020B0609020204030204" pitchFamily="49" charset="0"/>
                <a:ea typeface="Amazon Ember" panose="020B0603020204020204" pitchFamily="34" charset="0"/>
                <a:cs typeface="Consolas" panose="020B0609020204030204" pitchFamily="49" charset="0"/>
              </a:rPr>
              <a:t>df</a:t>
            </a:r>
            <a:r>
              <a:rPr lang="en-US" sz="700" dirty="0">
                <a:latin typeface="Consolas" panose="020B0609020204030204" pitchFamily="49" charset="0"/>
                <a:ea typeface="Amazon Ember" panose="020B0603020204020204" pitchFamily="34" charset="0"/>
                <a:cs typeface="Consolas" panose="020B0609020204030204" pitchFamily="49" charset="0"/>
              </a:rPr>
              <a:t> -h  | grep "^/dev/</a:t>
            </a:r>
            <a:r>
              <a:rPr lang="en-US" sz="700" dirty="0" err="1">
                <a:latin typeface="Consolas" panose="020B0609020204030204" pitchFamily="49" charset="0"/>
                <a:ea typeface="Amazon Ember" panose="020B0603020204020204" pitchFamily="34" charset="0"/>
                <a:cs typeface="Consolas" panose="020B0609020204030204" pitchFamily="49" charset="0"/>
              </a:rPr>
              <a:t>nvm</a:t>
            </a:r>
            <a:r>
              <a:rPr lang="en-US" sz="700" dirty="0">
                <a:latin typeface="Consolas" panose="020B0609020204030204" pitchFamily="49" charset="0"/>
                <a:ea typeface="Amazon Ember" panose="020B0603020204020204" pitchFamily="34" charset="0"/>
                <a:cs typeface="Consolas" panose="020B0609020204030204" pitchFamily="49" charset="0"/>
              </a:rPr>
              <a:t>"</a:t>
            </a:r>
          </a:p>
          <a:p>
            <a:pPr marL="0" indent="0">
              <a:buNone/>
            </a:pPr>
            <a:r>
              <a:rPr lang="en-US" sz="700" dirty="0">
                <a:latin typeface="Consolas" panose="020B0609020204030204" pitchFamily="49" charset="0"/>
                <a:ea typeface="Amazon Ember" panose="020B0603020204020204" pitchFamily="34" charset="0"/>
                <a:cs typeface="Consolas" panose="020B0609020204030204" pitchFamily="49" charset="0"/>
              </a:rPr>
              <a:t>/dev/nvme0n1p1   20G  3.3G   17G  17% /</a:t>
            </a:r>
          </a:p>
          <a:p>
            <a:pPr marL="0" indent="0">
              <a:buNone/>
            </a:pPr>
            <a:r>
              <a:rPr lang="en-US" sz="700" dirty="0">
                <a:latin typeface="Consolas" panose="020B0609020204030204" pitchFamily="49" charset="0"/>
                <a:ea typeface="Amazon Ember" panose="020B0603020204020204" pitchFamily="34" charset="0"/>
                <a:cs typeface="Consolas" panose="020B0609020204030204" pitchFamily="49" charset="0"/>
              </a:rPr>
              <a:t>/dev/nvme1n1    974M   28K  958M   1% /var/lib/</a:t>
            </a:r>
            <a:r>
              <a:rPr lang="en-US" sz="700" dirty="0" err="1">
                <a:latin typeface="Consolas" panose="020B0609020204030204" pitchFamily="49" charset="0"/>
                <a:ea typeface="Amazon Ember" panose="020B0603020204020204" pitchFamily="34" charset="0"/>
                <a:cs typeface="Consolas" panose="020B0609020204030204" pitchFamily="49" charset="0"/>
              </a:rPr>
              <a:t>kubelet</a:t>
            </a:r>
            <a:r>
              <a:rPr lang="en-US" sz="700" dirty="0">
                <a:latin typeface="Consolas" panose="020B0609020204030204" pitchFamily="49" charset="0"/>
                <a:ea typeface="Amazon Ember" panose="020B0603020204020204" pitchFamily="34" charset="0"/>
                <a:cs typeface="Consolas" panose="020B0609020204030204" pitchFamily="49" charset="0"/>
              </a:rPr>
              <a:t>/pods/10910bbb-0ae6-4284-9b68-99a7b42f02a9/volumes/</a:t>
            </a:r>
            <a:r>
              <a:rPr lang="en-US" sz="700" dirty="0" err="1">
                <a:latin typeface="Consolas" panose="020B0609020204030204" pitchFamily="49" charset="0"/>
                <a:ea typeface="Amazon Ember" panose="020B0603020204020204" pitchFamily="34" charset="0"/>
                <a:cs typeface="Consolas" panose="020B0609020204030204" pitchFamily="49" charset="0"/>
              </a:rPr>
              <a:t>kubernetes.io~csi</a:t>
            </a:r>
            <a:r>
              <a:rPr lang="en-US" sz="700" dirty="0">
                <a:latin typeface="Consolas" panose="020B0609020204030204" pitchFamily="49" charset="0"/>
                <a:ea typeface="Amazon Ember" panose="020B0603020204020204" pitchFamily="34" charset="0"/>
                <a:cs typeface="Consolas" panose="020B0609020204030204" pitchFamily="49" charset="0"/>
              </a:rPr>
              <a:t>/pvc-18de6e89-4142-410f-bd44-a3c834547ec1/mount</a:t>
            </a:r>
          </a:p>
          <a:p>
            <a:pPr marL="0" indent="0">
              <a:buNone/>
            </a:pPr>
            <a:r>
              <a:rPr lang="en-US" sz="700" dirty="0">
                <a:solidFill>
                  <a:srgbClr val="FF0000"/>
                </a:solidFill>
                <a:latin typeface="Consolas" panose="020B0609020204030204" pitchFamily="49" charset="0"/>
                <a:ea typeface="Amazon Ember" panose="020B0603020204020204" pitchFamily="34" charset="0"/>
                <a:cs typeface="Consolas" panose="020B0609020204030204" pitchFamily="49" charset="0"/>
              </a:rPr>
              <a:t>root@ip-192-168-121-98 ~]#</a:t>
            </a:r>
            <a:endParaRPr lang="en-US" sz="7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699168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Summary</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162485" y="814049"/>
            <a:ext cx="8667750" cy="38475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sp>
        <p:nvSpPr>
          <p:cNvPr id="2" name="TextBox 1">
            <a:extLst>
              <a:ext uri="{FF2B5EF4-FFF2-40B4-BE49-F238E27FC236}">
                <a16:creationId xmlns:a16="http://schemas.microsoft.com/office/drawing/2014/main" id="{473597D8-42FA-27B0-8314-F824A2DE261D}"/>
              </a:ext>
            </a:extLst>
          </p:cNvPr>
          <p:cNvSpPr txBox="1"/>
          <p:nvPr/>
        </p:nvSpPr>
        <p:spPr>
          <a:xfrm>
            <a:off x="1703029" y="1281785"/>
            <a:ext cx="5033750" cy="1754326"/>
          </a:xfrm>
          <a:prstGeom prst="rect">
            <a:avLst/>
          </a:prstGeom>
          <a:noFill/>
        </p:spPr>
        <p:txBody>
          <a:bodyPr wrap="none" rtlCol="0">
            <a:spAutoFit/>
          </a:bodyPr>
          <a:lstStyle/>
          <a:p>
            <a:pPr algn="ctr"/>
            <a:r>
              <a:rPr lang="en-US" sz="3600" b="1" dirty="0">
                <a:latin typeface="+mj-lt"/>
                <a:ea typeface="Amazon Ember" panose="020B0603020204020204" pitchFamily="34" charset="0"/>
                <a:cs typeface="Amazon Ember" panose="020B0603020204020204" pitchFamily="34" charset="0"/>
              </a:rPr>
              <a:t>Dynamic Provisioning </a:t>
            </a:r>
          </a:p>
          <a:p>
            <a:pPr algn="ctr"/>
            <a:r>
              <a:rPr lang="en-US" sz="3600" b="1" dirty="0">
                <a:latin typeface="+mj-lt"/>
                <a:ea typeface="Amazon Ember" panose="020B0603020204020204" pitchFamily="34" charset="0"/>
                <a:cs typeface="Amazon Ember" panose="020B0603020204020204" pitchFamily="34" charset="0"/>
              </a:rPr>
              <a:t>in</a:t>
            </a:r>
          </a:p>
          <a:p>
            <a:pPr algn="ctr"/>
            <a:r>
              <a:rPr lang="en-US" sz="3600" b="1" dirty="0">
                <a:latin typeface="+mj-lt"/>
                <a:ea typeface="Amazon Ember" panose="020B0603020204020204" pitchFamily="34" charset="0"/>
                <a:cs typeface="Amazon Ember" panose="020B0603020204020204" pitchFamily="34" charset="0"/>
              </a:rPr>
              <a:t>Fast Forward</a:t>
            </a:r>
          </a:p>
        </p:txBody>
      </p:sp>
    </p:spTree>
    <p:extLst>
      <p:ext uri="{BB962C8B-B14F-4D97-AF65-F5344CB8AC3E}">
        <p14:creationId xmlns:p14="http://schemas.microsoft.com/office/powerpoint/2010/main" val="26703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1- </a:t>
            </a:r>
            <a:r>
              <a:rPr lang="en-US" sz="2400" b="1" dirty="0" err="1">
                <a:latin typeface="+mj-lt"/>
                <a:ea typeface="Amazon Ember" panose="020B0603020204020204" pitchFamily="34" charset="0"/>
                <a:cs typeface="Amazon Ember" panose="020B0603020204020204" pitchFamily="34" charset="0"/>
              </a:rPr>
              <a:t>ebs.csi.aws.com</a:t>
            </a:r>
            <a:r>
              <a:rPr lang="en-US" sz="2400" b="1" dirty="0">
                <a:latin typeface="+mj-lt"/>
                <a:ea typeface="Amazon Ember" panose="020B0603020204020204" pitchFamily="34" charset="0"/>
                <a:cs typeface="Amazon Ember" panose="020B0603020204020204" pitchFamily="34" charset="0"/>
              </a:rPr>
              <a:t> initialization</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781050" y="769424"/>
            <a:ext cx="7886700" cy="351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pic>
        <p:nvPicPr>
          <p:cNvPr id="2" name="Picture 1">
            <a:extLst>
              <a:ext uri="{FF2B5EF4-FFF2-40B4-BE49-F238E27FC236}">
                <a16:creationId xmlns:a16="http://schemas.microsoft.com/office/drawing/2014/main" id="{E9700177-ADCB-E577-01CF-457CB2B37A60}"/>
              </a:ext>
            </a:extLst>
          </p:cNvPr>
          <p:cNvPicPr>
            <a:picLocks noChangeAspect="1"/>
          </p:cNvPicPr>
          <p:nvPr/>
        </p:nvPicPr>
        <p:blipFill>
          <a:blip r:embed="rId3"/>
          <a:stretch>
            <a:fillRect/>
          </a:stretch>
        </p:blipFill>
        <p:spPr>
          <a:xfrm>
            <a:off x="5222212" y="650891"/>
            <a:ext cx="3757756" cy="2851932"/>
          </a:xfrm>
          <a:prstGeom prst="rect">
            <a:avLst/>
          </a:prstGeom>
          <a:ln>
            <a:solidFill>
              <a:srgbClr val="00B050"/>
            </a:solidFill>
          </a:ln>
        </p:spPr>
      </p:pic>
      <p:pic>
        <p:nvPicPr>
          <p:cNvPr id="3" name="Picture 2">
            <a:extLst>
              <a:ext uri="{FF2B5EF4-FFF2-40B4-BE49-F238E27FC236}">
                <a16:creationId xmlns:a16="http://schemas.microsoft.com/office/drawing/2014/main" id="{09E448F9-75BC-ED64-F8DC-8D3122A2D126}"/>
              </a:ext>
            </a:extLst>
          </p:cNvPr>
          <p:cNvPicPr>
            <a:picLocks noChangeAspect="1"/>
          </p:cNvPicPr>
          <p:nvPr/>
        </p:nvPicPr>
        <p:blipFill>
          <a:blip r:embed="rId4"/>
          <a:stretch>
            <a:fillRect/>
          </a:stretch>
        </p:blipFill>
        <p:spPr>
          <a:xfrm>
            <a:off x="3634306" y="3288994"/>
            <a:ext cx="3459702" cy="1459471"/>
          </a:xfrm>
          <a:prstGeom prst="rect">
            <a:avLst/>
          </a:prstGeom>
          <a:ln>
            <a:solidFill>
              <a:srgbClr val="00B0F0"/>
            </a:solidFill>
          </a:ln>
        </p:spPr>
      </p:pic>
      <p:pic>
        <p:nvPicPr>
          <p:cNvPr id="4" name="Picture 3">
            <a:extLst>
              <a:ext uri="{FF2B5EF4-FFF2-40B4-BE49-F238E27FC236}">
                <a16:creationId xmlns:a16="http://schemas.microsoft.com/office/drawing/2014/main" id="{D4D1A3E2-84B7-D418-D91F-932BF84B70BA}"/>
              </a:ext>
            </a:extLst>
          </p:cNvPr>
          <p:cNvPicPr>
            <a:picLocks noChangeAspect="1"/>
          </p:cNvPicPr>
          <p:nvPr/>
        </p:nvPicPr>
        <p:blipFill>
          <a:blip r:embed="rId5"/>
          <a:stretch>
            <a:fillRect/>
          </a:stretch>
        </p:blipFill>
        <p:spPr>
          <a:xfrm>
            <a:off x="394738" y="2382048"/>
            <a:ext cx="2927350" cy="2241550"/>
          </a:xfrm>
          <a:prstGeom prst="rect">
            <a:avLst/>
          </a:prstGeom>
        </p:spPr>
      </p:pic>
      <p:pic>
        <p:nvPicPr>
          <p:cNvPr id="7" name="Picture 6">
            <a:extLst>
              <a:ext uri="{FF2B5EF4-FFF2-40B4-BE49-F238E27FC236}">
                <a16:creationId xmlns:a16="http://schemas.microsoft.com/office/drawing/2014/main" id="{BD572D46-9205-68CB-A29D-5E47FFBF6A97}"/>
              </a:ext>
            </a:extLst>
          </p:cNvPr>
          <p:cNvPicPr>
            <a:picLocks noChangeAspect="1"/>
          </p:cNvPicPr>
          <p:nvPr/>
        </p:nvPicPr>
        <p:blipFill>
          <a:blip r:embed="rId6"/>
          <a:stretch>
            <a:fillRect/>
          </a:stretch>
        </p:blipFill>
        <p:spPr>
          <a:xfrm>
            <a:off x="2818676" y="858675"/>
            <a:ext cx="1609583" cy="694546"/>
          </a:xfrm>
          <a:prstGeom prst="rect">
            <a:avLst/>
          </a:prstGeom>
        </p:spPr>
      </p:pic>
      <p:sp>
        <p:nvSpPr>
          <p:cNvPr id="9" name="Rounded Rectangle 8">
            <a:extLst>
              <a:ext uri="{FF2B5EF4-FFF2-40B4-BE49-F238E27FC236}">
                <a16:creationId xmlns:a16="http://schemas.microsoft.com/office/drawing/2014/main" id="{201D1183-D818-3F5E-F759-A46A37D5F985}"/>
              </a:ext>
            </a:extLst>
          </p:cNvPr>
          <p:cNvSpPr/>
          <p:nvPr/>
        </p:nvSpPr>
        <p:spPr>
          <a:xfrm>
            <a:off x="550333" y="1143000"/>
            <a:ext cx="1718734" cy="287867"/>
          </a:xfrm>
          <a:prstGeom prst="roundRect">
            <a:avLst/>
          </a:prstGeom>
          <a:solidFill>
            <a:srgbClr val="2A73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Add0n-manager</a:t>
            </a:r>
          </a:p>
        </p:txBody>
      </p:sp>
      <p:cxnSp>
        <p:nvCxnSpPr>
          <p:cNvPr id="11" name="Straight Arrow Connector 10">
            <a:extLst>
              <a:ext uri="{FF2B5EF4-FFF2-40B4-BE49-F238E27FC236}">
                <a16:creationId xmlns:a16="http://schemas.microsoft.com/office/drawing/2014/main" id="{B57C9810-DE09-E87D-B586-79461B72C3F3}"/>
              </a:ext>
            </a:extLst>
          </p:cNvPr>
          <p:cNvCxnSpPr>
            <a:stCxn id="9" idx="2"/>
          </p:cNvCxnSpPr>
          <p:nvPr/>
        </p:nvCxnSpPr>
        <p:spPr>
          <a:xfrm>
            <a:off x="1409700" y="1430867"/>
            <a:ext cx="4233" cy="951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3AEDC83-8BE0-4B0C-E886-1C769F86CC3F}"/>
              </a:ext>
            </a:extLst>
          </p:cNvPr>
          <p:cNvCxnSpPr>
            <a:stCxn id="7" idx="2"/>
            <a:endCxn id="2" idx="1"/>
          </p:cNvCxnSpPr>
          <p:nvPr/>
        </p:nvCxnSpPr>
        <p:spPr>
          <a:xfrm>
            <a:off x="3623468" y="1553221"/>
            <a:ext cx="1598744" cy="523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A6225B1-DD68-850E-89E3-AC21C0340A36}"/>
              </a:ext>
            </a:extLst>
          </p:cNvPr>
          <p:cNvCxnSpPr>
            <a:stCxn id="7" idx="2"/>
          </p:cNvCxnSpPr>
          <p:nvPr/>
        </p:nvCxnSpPr>
        <p:spPr>
          <a:xfrm>
            <a:off x="3623468" y="1553221"/>
            <a:ext cx="745332" cy="1735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0CE996F-B3B6-9B03-2B1B-876947A864CD}"/>
              </a:ext>
            </a:extLst>
          </p:cNvPr>
          <p:cNvSpPr txBox="1"/>
          <p:nvPr/>
        </p:nvSpPr>
        <p:spPr>
          <a:xfrm>
            <a:off x="4715933" y="1998133"/>
            <a:ext cx="503664" cy="246221"/>
          </a:xfrm>
          <a:prstGeom prst="rect">
            <a:avLst/>
          </a:prstGeom>
          <a:noFill/>
        </p:spPr>
        <p:txBody>
          <a:bodyPr wrap="none" rtlCol="0">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Node</a:t>
            </a:r>
          </a:p>
        </p:txBody>
      </p:sp>
      <p:sp>
        <p:nvSpPr>
          <p:cNvPr id="17" name="TextBox 16">
            <a:extLst>
              <a:ext uri="{FF2B5EF4-FFF2-40B4-BE49-F238E27FC236}">
                <a16:creationId xmlns:a16="http://schemas.microsoft.com/office/drawing/2014/main" id="{4378E76D-5378-E67F-091C-E1CE5CEC8810}"/>
              </a:ext>
            </a:extLst>
          </p:cNvPr>
          <p:cNvSpPr txBox="1"/>
          <p:nvPr/>
        </p:nvSpPr>
        <p:spPr>
          <a:xfrm>
            <a:off x="3901890" y="2936953"/>
            <a:ext cx="697627" cy="246221"/>
          </a:xfrm>
          <a:prstGeom prst="rect">
            <a:avLst/>
          </a:prstGeom>
          <a:noFill/>
        </p:spPr>
        <p:txBody>
          <a:bodyPr wrap="none" rtlCol="0">
            <a:spAutoFit/>
          </a:bodyPr>
          <a:lstStyle/>
          <a:p>
            <a:r>
              <a:rPr lang="en-US" sz="1000" b="1" dirty="0" err="1">
                <a:latin typeface="Amazon Ember" panose="020B0603020204020204" pitchFamily="34" charset="0"/>
                <a:ea typeface="Amazon Ember" panose="020B0603020204020204" pitchFamily="34" charset="0"/>
                <a:cs typeface="Amazon Ember" panose="020B0603020204020204" pitchFamily="34" charset="0"/>
              </a:rPr>
              <a:t>CSINode</a:t>
            </a:r>
            <a:endParaRPr lang="en-US" sz="10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a:extLst>
              <a:ext uri="{FF2B5EF4-FFF2-40B4-BE49-F238E27FC236}">
                <a16:creationId xmlns:a16="http://schemas.microsoft.com/office/drawing/2014/main" id="{AAD4CCBF-2118-405C-8E71-48FDD195F52E}"/>
              </a:ext>
            </a:extLst>
          </p:cNvPr>
          <p:cNvSpPr txBox="1"/>
          <p:nvPr/>
        </p:nvSpPr>
        <p:spPr>
          <a:xfrm>
            <a:off x="1028426" y="2062732"/>
            <a:ext cx="748923" cy="246221"/>
          </a:xfrm>
          <a:prstGeom prst="rect">
            <a:avLst/>
          </a:prstGeom>
          <a:noFill/>
        </p:spPr>
        <p:txBody>
          <a:bodyPr wrap="none" rtlCol="0">
            <a:spAutoFit/>
          </a:bodyPr>
          <a:lstStyle/>
          <a:p>
            <a:r>
              <a:rPr lang="en-US" sz="1000" b="1" dirty="0" err="1">
                <a:latin typeface="Amazon Ember" panose="020B0603020204020204" pitchFamily="34" charset="0"/>
                <a:ea typeface="Amazon Ember" panose="020B0603020204020204" pitchFamily="34" charset="0"/>
                <a:cs typeface="Amazon Ember" panose="020B0603020204020204" pitchFamily="34" charset="0"/>
              </a:rPr>
              <a:t>CSIDriver</a:t>
            </a:r>
            <a:endParaRPr lang="en-US" sz="1000" b="1"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6018872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2- PVC Created  </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781050" y="769424"/>
            <a:ext cx="7886700" cy="351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pic>
        <p:nvPicPr>
          <p:cNvPr id="2" name="Picture 1">
            <a:extLst>
              <a:ext uri="{FF2B5EF4-FFF2-40B4-BE49-F238E27FC236}">
                <a16:creationId xmlns:a16="http://schemas.microsoft.com/office/drawing/2014/main" id="{D794C0A1-AF5F-F0CE-CC45-5370F348E4A6}"/>
              </a:ext>
            </a:extLst>
          </p:cNvPr>
          <p:cNvPicPr>
            <a:picLocks noChangeAspect="1"/>
          </p:cNvPicPr>
          <p:nvPr/>
        </p:nvPicPr>
        <p:blipFill>
          <a:blip r:embed="rId3"/>
          <a:stretch>
            <a:fillRect/>
          </a:stretch>
        </p:blipFill>
        <p:spPr>
          <a:xfrm>
            <a:off x="432851" y="557785"/>
            <a:ext cx="8234899" cy="4208948"/>
          </a:xfrm>
          <a:prstGeom prst="rect">
            <a:avLst/>
          </a:prstGeom>
        </p:spPr>
      </p:pic>
    </p:spTree>
    <p:extLst>
      <p:ext uri="{BB962C8B-B14F-4D97-AF65-F5344CB8AC3E}">
        <p14:creationId xmlns:p14="http://schemas.microsoft.com/office/powerpoint/2010/main" val="236811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Dynamic Provisioning</a:t>
            </a:r>
          </a:p>
        </p:txBody>
      </p:sp>
      <p:sp>
        <p:nvSpPr>
          <p:cNvPr id="9" name="AutoShape 2" descr="GitHub release (latest SemVer)">
            <a:hlinkClick r:id="rId3"/>
            <a:extLst>
              <a:ext uri="{FF2B5EF4-FFF2-40B4-BE49-F238E27FC236}">
                <a16:creationId xmlns:a16="http://schemas.microsoft.com/office/drawing/2014/main" id="{EC4605B0-3ECE-C94E-9229-26BEB6BA46C1}"/>
              </a:ext>
            </a:extLst>
          </p:cNvPr>
          <p:cNvSpPr>
            <a:spLocks noChangeAspect="1" noChangeArrowheads="1"/>
          </p:cNvSpPr>
          <p:nvPr/>
        </p:nvSpPr>
        <p:spPr bwMode="auto">
          <a:xfrm>
            <a:off x="-57150" y="-3559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3" descr="Coverage Status">
            <a:hlinkClick r:id="rId4"/>
            <a:extLst>
              <a:ext uri="{FF2B5EF4-FFF2-40B4-BE49-F238E27FC236}">
                <a16:creationId xmlns:a16="http://schemas.microsoft.com/office/drawing/2014/main" id="{72C6F8D9-C980-F06A-8D1C-886202B28D0F}"/>
              </a:ext>
            </a:extLst>
          </p:cNvPr>
          <p:cNvSpPr>
            <a:spLocks noChangeAspect="1" noChangeArrowheads="1"/>
          </p:cNvSpPr>
          <p:nvPr/>
        </p:nvSpPr>
        <p:spPr bwMode="auto">
          <a:xfrm>
            <a:off x="371475" y="-3559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Go Report Card">
            <a:hlinkClick r:id="rId5"/>
            <a:extLst>
              <a:ext uri="{FF2B5EF4-FFF2-40B4-BE49-F238E27FC236}">
                <a16:creationId xmlns:a16="http://schemas.microsoft.com/office/drawing/2014/main" id="{C3068328-4120-E5A3-926F-7EF9BE2DBCC8}"/>
              </a:ext>
            </a:extLst>
          </p:cNvPr>
          <p:cNvSpPr>
            <a:spLocks noChangeAspect="1" noChangeArrowheads="1"/>
          </p:cNvSpPr>
          <p:nvPr/>
        </p:nvSpPr>
        <p:spPr bwMode="auto">
          <a:xfrm>
            <a:off x="800100" y="-3559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57EBA3DA-B76C-ED65-DC47-F999B386A6A7}"/>
              </a:ext>
            </a:extLst>
          </p:cNvPr>
          <p:cNvPicPr>
            <a:picLocks noChangeAspect="1"/>
          </p:cNvPicPr>
          <p:nvPr/>
        </p:nvPicPr>
        <p:blipFill>
          <a:blip r:embed="rId6"/>
          <a:stretch>
            <a:fillRect/>
          </a:stretch>
        </p:blipFill>
        <p:spPr>
          <a:xfrm>
            <a:off x="95250" y="557784"/>
            <a:ext cx="7981122" cy="4193963"/>
          </a:xfrm>
          <a:prstGeom prst="rect">
            <a:avLst/>
          </a:prstGeom>
        </p:spPr>
      </p:pic>
    </p:spTree>
    <p:extLst>
      <p:ext uri="{BB962C8B-B14F-4D97-AF65-F5344CB8AC3E}">
        <p14:creationId xmlns:p14="http://schemas.microsoft.com/office/powerpoint/2010/main" val="24464523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3- </a:t>
            </a:r>
            <a:r>
              <a:rPr lang="en-US" sz="2400" b="1" dirty="0" err="1">
                <a:latin typeface="+mj-lt"/>
                <a:ea typeface="Amazon Ember" panose="020B0603020204020204" pitchFamily="34" charset="0"/>
                <a:cs typeface="Amazon Ember" panose="020B0603020204020204" pitchFamily="34" charset="0"/>
              </a:rPr>
              <a:t>CreateVolume</a:t>
            </a:r>
            <a:r>
              <a:rPr lang="en-US" sz="2400" b="1" dirty="0">
                <a:latin typeface="+mj-lt"/>
                <a:ea typeface="Amazon Ember" panose="020B0603020204020204" pitchFamily="34" charset="0"/>
                <a:cs typeface="Amazon Ember" panose="020B0603020204020204" pitchFamily="34" charset="0"/>
              </a:rPr>
              <a:t> </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781050" y="769424"/>
            <a:ext cx="7886700" cy="351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pic>
        <p:nvPicPr>
          <p:cNvPr id="8" name="Picture 7">
            <a:extLst>
              <a:ext uri="{FF2B5EF4-FFF2-40B4-BE49-F238E27FC236}">
                <a16:creationId xmlns:a16="http://schemas.microsoft.com/office/drawing/2014/main" id="{DC219A78-6626-992A-3A21-3A8D5200D80C}"/>
              </a:ext>
            </a:extLst>
          </p:cNvPr>
          <p:cNvPicPr>
            <a:picLocks noChangeAspect="1"/>
          </p:cNvPicPr>
          <p:nvPr/>
        </p:nvPicPr>
        <p:blipFill>
          <a:blip r:embed="rId3"/>
          <a:stretch>
            <a:fillRect/>
          </a:stretch>
        </p:blipFill>
        <p:spPr>
          <a:xfrm>
            <a:off x="107125" y="566251"/>
            <a:ext cx="8693537" cy="4163301"/>
          </a:xfrm>
          <a:prstGeom prst="rect">
            <a:avLst/>
          </a:prstGeom>
        </p:spPr>
      </p:pic>
    </p:spTree>
    <p:extLst>
      <p:ext uri="{BB962C8B-B14F-4D97-AF65-F5344CB8AC3E}">
        <p14:creationId xmlns:p14="http://schemas.microsoft.com/office/powerpoint/2010/main" val="8412095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4-  PV Create</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781050" y="769424"/>
            <a:ext cx="7886700" cy="351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pic>
        <p:nvPicPr>
          <p:cNvPr id="3" name="Picture 2">
            <a:extLst>
              <a:ext uri="{FF2B5EF4-FFF2-40B4-BE49-F238E27FC236}">
                <a16:creationId xmlns:a16="http://schemas.microsoft.com/office/drawing/2014/main" id="{0C3C8F59-D941-2258-124E-55F515C5E7CA}"/>
              </a:ext>
            </a:extLst>
          </p:cNvPr>
          <p:cNvPicPr>
            <a:picLocks noChangeAspect="1"/>
          </p:cNvPicPr>
          <p:nvPr/>
        </p:nvPicPr>
        <p:blipFill>
          <a:blip r:embed="rId3"/>
          <a:stretch>
            <a:fillRect/>
          </a:stretch>
        </p:blipFill>
        <p:spPr>
          <a:xfrm>
            <a:off x="73628" y="639098"/>
            <a:ext cx="9090037" cy="4069212"/>
          </a:xfrm>
          <a:prstGeom prst="rect">
            <a:avLst/>
          </a:prstGeom>
        </p:spPr>
      </p:pic>
    </p:spTree>
    <p:extLst>
      <p:ext uri="{BB962C8B-B14F-4D97-AF65-F5344CB8AC3E}">
        <p14:creationId xmlns:p14="http://schemas.microsoft.com/office/powerpoint/2010/main" val="25609105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5- PV PVC Binding</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781050" y="769424"/>
            <a:ext cx="7886700" cy="351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pic>
        <p:nvPicPr>
          <p:cNvPr id="3" name="Picture 2">
            <a:extLst>
              <a:ext uri="{FF2B5EF4-FFF2-40B4-BE49-F238E27FC236}">
                <a16:creationId xmlns:a16="http://schemas.microsoft.com/office/drawing/2014/main" id="{4D7340F9-0A19-3BFD-3777-E15CBB229F55}"/>
              </a:ext>
            </a:extLst>
          </p:cNvPr>
          <p:cNvPicPr>
            <a:picLocks noChangeAspect="1"/>
          </p:cNvPicPr>
          <p:nvPr/>
        </p:nvPicPr>
        <p:blipFill>
          <a:blip r:embed="rId3"/>
          <a:stretch>
            <a:fillRect/>
          </a:stretch>
        </p:blipFill>
        <p:spPr>
          <a:xfrm>
            <a:off x="1584693" y="557783"/>
            <a:ext cx="7245699" cy="4184337"/>
          </a:xfrm>
          <a:prstGeom prst="rect">
            <a:avLst/>
          </a:prstGeom>
        </p:spPr>
      </p:pic>
    </p:spTree>
    <p:extLst>
      <p:ext uri="{BB962C8B-B14F-4D97-AF65-F5344CB8AC3E}">
        <p14:creationId xmlns:p14="http://schemas.microsoft.com/office/powerpoint/2010/main" val="22794125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6- Volume Attachment</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781050" y="769424"/>
            <a:ext cx="7886700" cy="351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pic>
        <p:nvPicPr>
          <p:cNvPr id="2" name="Picture 1">
            <a:extLst>
              <a:ext uri="{FF2B5EF4-FFF2-40B4-BE49-F238E27FC236}">
                <a16:creationId xmlns:a16="http://schemas.microsoft.com/office/drawing/2014/main" id="{C3A84651-E7B9-43AB-55A6-F56E4EB9A829}"/>
              </a:ext>
            </a:extLst>
          </p:cNvPr>
          <p:cNvPicPr>
            <a:picLocks noChangeAspect="1"/>
          </p:cNvPicPr>
          <p:nvPr/>
        </p:nvPicPr>
        <p:blipFill>
          <a:blip r:embed="rId3"/>
          <a:stretch>
            <a:fillRect/>
          </a:stretch>
        </p:blipFill>
        <p:spPr>
          <a:xfrm>
            <a:off x="347132" y="557784"/>
            <a:ext cx="7676410" cy="4226745"/>
          </a:xfrm>
          <a:prstGeom prst="rect">
            <a:avLst/>
          </a:prstGeom>
        </p:spPr>
      </p:pic>
    </p:spTree>
    <p:extLst>
      <p:ext uri="{BB962C8B-B14F-4D97-AF65-F5344CB8AC3E}">
        <p14:creationId xmlns:p14="http://schemas.microsoft.com/office/powerpoint/2010/main" val="2215692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7- attach EBS volume to EC2 node</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781050" y="769424"/>
            <a:ext cx="7886700" cy="351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pic>
        <p:nvPicPr>
          <p:cNvPr id="4" name="Picture 3">
            <a:extLst>
              <a:ext uri="{FF2B5EF4-FFF2-40B4-BE49-F238E27FC236}">
                <a16:creationId xmlns:a16="http://schemas.microsoft.com/office/drawing/2014/main" id="{BA8C4456-56FE-D26E-1002-CB79E8FF70C1}"/>
              </a:ext>
            </a:extLst>
          </p:cNvPr>
          <p:cNvPicPr>
            <a:picLocks noChangeAspect="1"/>
          </p:cNvPicPr>
          <p:nvPr/>
        </p:nvPicPr>
        <p:blipFill>
          <a:blip r:embed="rId3"/>
          <a:stretch>
            <a:fillRect/>
          </a:stretch>
        </p:blipFill>
        <p:spPr>
          <a:xfrm>
            <a:off x="0" y="707035"/>
            <a:ext cx="9109613" cy="3557352"/>
          </a:xfrm>
          <a:prstGeom prst="rect">
            <a:avLst/>
          </a:prstGeom>
        </p:spPr>
      </p:pic>
    </p:spTree>
    <p:extLst>
      <p:ext uri="{BB962C8B-B14F-4D97-AF65-F5344CB8AC3E}">
        <p14:creationId xmlns:p14="http://schemas.microsoft.com/office/powerpoint/2010/main" val="33521541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8-  Adding Finalizers</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781050" y="769424"/>
            <a:ext cx="7886700" cy="351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pic>
        <p:nvPicPr>
          <p:cNvPr id="7" name="Picture 6">
            <a:extLst>
              <a:ext uri="{FF2B5EF4-FFF2-40B4-BE49-F238E27FC236}">
                <a16:creationId xmlns:a16="http://schemas.microsoft.com/office/drawing/2014/main" id="{FD45393D-7D34-E515-DDA3-14AA4C4224F7}"/>
              </a:ext>
            </a:extLst>
          </p:cNvPr>
          <p:cNvPicPr>
            <a:picLocks noChangeAspect="1"/>
          </p:cNvPicPr>
          <p:nvPr/>
        </p:nvPicPr>
        <p:blipFill>
          <a:blip r:embed="rId3"/>
          <a:stretch>
            <a:fillRect/>
          </a:stretch>
        </p:blipFill>
        <p:spPr>
          <a:xfrm>
            <a:off x="0" y="596164"/>
            <a:ext cx="8890000" cy="4155679"/>
          </a:xfrm>
          <a:prstGeom prst="rect">
            <a:avLst/>
          </a:prstGeom>
        </p:spPr>
      </p:pic>
    </p:spTree>
    <p:extLst>
      <p:ext uri="{BB962C8B-B14F-4D97-AF65-F5344CB8AC3E}">
        <p14:creationId xmlns:p14="http://schemas.microsoft.com/office/powerpoint/2010/main" val="15857745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8- </a:t>
            </a:r>
            <a:r>
              <a:rPr lang="en-US" sz="2400" b="1" dirty="0" err="1">
                <a:latin typeface="+mj-lt"/>
                <a:ea typeface="Amazon Ember" panose="020B0603020204020204" pitchFamily="34" charset="0"/>
                <a:cs typeface="Amazon Ember" panose="020B0603020204020204" pitchFamily="34" charset="0"/>
              </a:rPr>
              <a:t>BindMount</a:t>
            </a:r>
            <a:r>
              <a:rPr lang="en-US" sz="2400" b="1" dirty="0">
                <a:latin typeface="+mj-lt"/>
                <a:ea typeface="Amazon Ember" panose="020B0603020204020204" pitchFamily="34" charset="0"/>
                <a:cs typeface="Amazon Ember" panose="020B0603020204020204" pitchFamily="34" charset="0"/>
              </a:rPr>
              <a:t> volume to Pod filesystem</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781050" y="769424"/>
            <a:ext cx="7886700" cy="351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pic>
        <p:nvPicPr>
          <p:cNvPr id="11" name="Picture 10">
            <a:extLst>
              <a:ext uri="{FF2B5EF4-FFF2-40B4-BE49-F238E27FC236}">
                <a16:creationId xmlns:a16="http://schemas.microsoft.com/office/drawing/2014/main" id="{5C54C2D9-F74A-0B1C-0C26-8E81B9BCFBA6}"/>
              </a:ext>
            </a:extLst>
          </p:cNvPr>
          <p:cNvPicPr>
            <a:picLocks noChangeAspect="1"/>
          </p:cNvPicPr>
          <p:nvPr/>
        </p:nvPicPr>
        <p:blipFill>
          <a:blip r:embed="rId3"/>
          <a:stretch>
            <a:fillRect/>
          </a:stretch>
        </p:blipFill>
        <p:spPr>
          <a:xfrm>
            <a:off x="497417" y="557784"/>
            <a:ext cx="8170333" cy="4191638"/>
          </a:xfrm>
          <a:prstGeom prst="rect">
            <a:avLst/>
          </a:prstGeom>
        </p:spPr>
      </p:pic>
    </p:spTree>
    <p:extLst>
      <p:ext uri="{BB962C8B-B14F-4D97-AF65-F5344CB8AC3E}">
        <p14:creationId xmlns:p14="http://schemas.microsoft.com/office/powerpoint/2010/main" val="7511478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9- Node status change to volume attached</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781050" y="769424"/>
            <a:ext cx="7886700" cy="351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pic>
        <p:nvPicPr>
          <p:cNvPr id="4" name="Picture 3">
            <a:extLst>
              <a:ext uri="{FF2B5EF4-FFF2-40B4-BE49-F238E27FC236}">
                <a16:creationId xmlns:a16="http://schemas.microsoft.com/office/drawing/2014/main" id="{D3DB74D1-EBD5-1809-C475-DBC9D0719045}"/>
              </a:ext>
            </a:extLst>
          </p:cNvPr>
          <p:cNvPicPr>
            <a:picLocks noChangeAspect="1"/>
          </p:cNvPicPr>
          <p:nvPr/>
        </p:nvPicPr>
        <p:blipFill>
          <a:blip r:embed="rId3"/>
          <a:stretch>
            <a:fillRect/>
          </a:stretch>
        </p:blipFill>
        <p:spPr>
          <a:xfrm>
            <a:off x="1462726" y="557784"/>
            <a:ext cx="7435741" cy="4170918"/>
          </a:xfrm>
          <a:prstGeom prst="rect">
            <a:avLst/>
          </a:prstGeom>
        </p:spPr>
      </p:pic>
    </p:spTree>
    <p:extLst>
      <p:ext uri="{BB962C8B-B14F-4D97-AF65-F5344CB8AC3E}">
        <p14:creationId xmlns:p14="http://schemas.microsoft.com/office/powerpoint/2010/main" val="21332424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Cluster without </a:t>
            </a:r>
            <a:r>
              <a:rPr lang="en-US" sz="2400" b="1" dirty="0" err="1">
                <a:latin typeface="+mj-lt"/>
                <a:ea typeface="Amazon Ember" panose="020B0603020204020204" pitchFamily="34" charset="0"/>
                <a:cs typeface="Amazon Ember" panose="020B0603020204020204" pitchFamily="34" charset="0"/>
              </a:rPr>
              <a:t>ebs</a:t>
            </a:r>
            <a:r>
              <a:rPr lang="en-US" sz="2400" b="1" dirty="0">
                <a:latin typeface="+mj-lt"/>
                <a:ea typeface="Amazon Ember" panose="020B0603020204020204" pitchFamily="34" charset="0"/>
                <a:cs typeface="Amazon Ember" panose="020B0603020204020204" pitchFamily="34" charset="0"/>
              </a:rPr>
              <a:t>-</a:t>
            </a:r>
            <a:r>
              <a:rPr lang="en-US" sz="2400" b="1" dirty="0" err="1">
                <a:latin typeface="+mj-lt"/>
                <a:ea typeface="Amazon Ember" panose="020B0603020204020204" pitchFamily="34" charset="0"/>
                <a:cs typeface="Amazon Ember" panose="020B0603020204020204" pitchFamily="34" charset="0"/>
              </a:rPr>
              <a:t>csi</a:t>
            </a:r>
            <a:r>
              <a:rPr lang="en-US" sz="2400" b="1" dirty="0">
                <a:latin typeface="+mj-lt"/>
                <a:ea typeface="Amazon Ember" panose="020B0603020204020204" pitchFamily="34" charset="0"/>
                <a:cs typeface="Amazon Ember" panose="020B0603020204020204" pitchFamily="34" charset="0"/>
              </a:rPr>
              <a:t>-driver</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162485" y="814049"/>
            <a:ext cx="8667750" cy="38475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sp>
        <p:nvSpPr>
          <p:cNvPr id="2" name="TextBox 1">
            <a:extLst>
              <a:ext uri="{FF2B5EF4-FFF2-40B4-BE49-F238E27FC236}">
                <a16:creationId xmlns:a16="http://schemas.microsoft.com/office/drawing/2014/main" id="{473597D8-42FA-27B0-8314-F824A2DE261D}"/>
              </a:ext>
            </a:extLst>
          </p:cNvPr>
          <p:cNvSpPr txBox="1"/>
          <p:nvPr/>
        </p:nvSpPr>
        <p:spPr>
          <a:xfrm>
            <a:off x="1128871" y="1260520"/>
            <a:ext cx="6226384" cy="1477328"/>
          </a:xfrm>
          <a:prstGeom prst="rect">
            <a:avLst/>
          </a:prstGeom>
          <a:noFill/>
        </p:spPr>
        <p:txBody>
          <a:bodyPr wrap="none" rtlCol="0">
            <a:spAutoFit/>
          </a:bodyPr>
          <a:lstStyle/>
          <a:p>
            <a:r>
              <a:rPr lang="en-US" sz="3600" b="1" dirty="0">
                <a:latin typeface="+mj-lt"/>
                <a:ea typeface="Amazon Ember" panose="020B0603020204020204" pitchFamily="34" charset="0"/>
                <a:cs typeface="Amazon Ember" panose="020B0603020204020204" pitchFamily="34" charset="0"/>
              </a:rPr>
              <a:t>Node Deleted Unexpectedly</a:t>
            </a:r>
          </a:p>
          <a:p>
            <a:endParaRPr lang="en-US" sz="3600" b="1" dirty="0">
              <a:latin typeface="+mj-lt"/>
              <a:ea typeface="Amazon Ember" panose="020B0603020204020204" pitchFamily="34" charset="0"/>
              <a:cs typeface="Amazon Ember" panose="020B0603020204020204" pitchFamily="34" charset="0"/>
            </a:endParaRPr>
          </a:p>
          <a:p>
            <a:pPr algn="ctr"/>
            <a:r>
              <a:rPr lang="en-US" b="1" dirty="0">
                <a:latin typeface="+mj-lt"/>
                <a:ea typeface="Amazon Ember" panose="020B0603020204020204" pitchFamily="34" charset="0"/>
                <a:cs typeface="Amazon Ember" panose="020B0603020204020204" pitchFamily="34" charset="0"/>
              </a:rPr>
              <a:t>6-DelNode</a:t>
            </a:r>
            <a:endParaRPr lang="en-US" dirty="0"/>
          </a:p>
        </p:txBody>
      </p:sp>
    </p:spTree>
    <p:extLst>
      <p:ext uri="{BB962C8B-B14F-4D97-AF65-F5344CB8AC3E}">
        <p14:creationId xmlns:p14="http://schemas.microsoft.com/office/powerpoint/2010/main" val="40862585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Finalizer </a:t>
            </a:r>
          </a:p>
        </p:txBody>
      </p:sp>
      <p:sp>
        <p:nvSpPr>
          <p:cNvPr id="7" name="Content Placeholder 6">
            <a:extLst>
              <a:ext uri="{FF2B5EF4-FFF2-40B4-BE49-F238E27FC236}">
                <a16:creationId xmlns:a16="http://schemas.microsoft.com/office/drawing/2014/main" id="{298DC2CA-15C3-0B2A-C9A1-39EC52BCF538}"/>
              </a:ext>
            </a:extLst>
          </p:cNvPr>
          <p:cNvSpPr>
            <a:spLocks noGrp="1"/>
          </p:cNvSpPr>
          <p:nvPr>
            <p:ph idx="1"/>
          </p:nvPr>
        </p:nvSpPr>
        <p:spPr>
          <a:xfrm>
            <a:off x="80010" y="647383"/>
            <a:ext cx="8983980" cy="4043150"/>
          </a:xfrm>
        </p:spPr>
        <p:txBody>
          <a:bodyPr/>
          <a:lstStyle/>
          <a:p>
            <a:pPr marL="0" indent="0" algn="l">
              <a:buNone/>
            </a:pPr>
            <a:r>
              <a:rPr lang="en-AU" sz="1600" b="1" dirty="0">
                <a:solidFill>
                  <a:srgbClr val="222222"/>
                </a:solidFill>
                <a:latin typeface="Amazon Ember" panose="020B0603020204020204" pitchFamily="34" charset="0"/>
                <a:ea typeface="Amazon Ember" panose="020B0603020204020204" pitchFamily="34" charset="0"/>
                <a:cs typeface="Amazon Ember" panose="020B0603020204020204" pitchFamily="34" charset="0"/>
              </a:rPr>
              <a:t>How Finalizer is working ?</a:t>
            </a:r>
          </a:p>
          <a:p>
            <a:pPr marL="0" indent="0" algn="l">
              <a:buNone/>
            </a:pPr>
            <a:endParaRPr lang="en-AU" sz="1100" dirty="0">
              <a:solidFill>
                <a:srgbClr val="222222"/>
              </a:solidFill>
              <a:latin typeface="Amazon Ember" panose="020B0603020204020204" pitchFamily="34" charset="0"/>
              <a:ea typeface="Amazon Ember" panose="020B0603020204020204" pitchFamily="34" charset="0"/>
              <a:cs typeface="Amazon Ember" panose="020B0603020204020204" pitchFamily="34" charset="0"/>
            </a:endParaRPr>
          </a:p>
          <a:p>
            <a:pPr marL="0" indent="0" algn="l">
              <a:buNone/>
            </a:pPr>
            <a:r>
              <a:rPr lang="en-AU" sz="1100" dirty="0">
                <a:solidFill>
                  <a:srgbClr val="222222"/>
                </a:solidFill>
                <a:latin typeface="Amazon Ember" panose="020B0603020204020204" pitchFamily="34" charset="0"/>
                <a:ea typeface="Amazon Ember" panose="020B0603020204020204" pitchFamily="34" charset="0"/>
                <a:cs typeface="Amazon Ember" panose="020B0603020204020204" pitchFamily="34" charset="0"/>
              </a:rPr>
              <a:t>```</a:t>
            </a:r>
            <a:r>
              <a:rPr lang="en-AU" sz="1100" dirty="0" err="1">
                <a:solidFill>
                  <a:srgbClr val="222222"/>
                </a:solidFill>
                <a:latin typeface="Amazon Ember" panose="020B0603020204020204" pitchFamily="34" charset="0"/>
                <a:ea typeface="Amazon Ember" panose="020B0603020204020204" pitchFamily="34" charset="0"/>
                <a:cs typeface="Amazon Ember" panose="020B0603020204020204" pitchFamily="34" charset="0"/>
              </a:rPr>
              <a:t>yaml</a:t>
            </a:r>
            <a:endParaRPr lang="en-AU" sz="1100" dirty="0">
              <a:solidFill>
                <a:srgbClr val="222222"/>
              </a:solidFill>
              <a:latin typeface="Amazon Ember" panose="020B0603020204020204" pitchFamily="34" charset="0"/>
              <a:ea typeface="Amazon Ember" panose="020B0603020204020204" pitchFamily="34" charset="0"/>
              <a:cs typeface="Amazon Ember" panose="020B0603020204020204" pitchFamily="34" charset="0"/>
            </a:endParaRPr>
          </a:p>
          <a:p>
            <a:pPr marL="0" indent="0">
              <a:spcBef>
                <a:spcPts val="0"/>
              </a:spcBef>
              <a:buNone/>
            </a:pPr>
            <a:r>
              <a:rPr lang="en-AU" sz="1100" b="0" dirty="0">
                <a:solidFill>
                  <a:srgbClr val="569CD6"/>
                </a:solidFill>
                <a:effectLst/>
                <a:latin typeface="Consolas" panose="020B0609020204030204" pitchFamily="49" charset="0"/>
                <a:cs typeface="Consolas" panose="020B0609020204030204" pitchFamily="49" charset="0"/>
              </a:rPr>
              <a:t>metadata</a:t>
            </a:r>
            <a:r>
              <a:rPr lang="en-AU" sz="1100" b="0" dirty="0">
                <a:solidFill>
                  <a:srgbClr val="CCCCCC"/>
                </a:solidFill>
                <a:effectLst/>
                <a:latin typeface="Consolas" panose="020B0609020204030204" pitchFamily="49" charset="0"/>
                <a:cs typeface="Consolas" panose="020B0609020204030204" pitchFamily="49" charset="0"/>
              </a:rPr>
              <a:t>:</a:t>
            </a:r>
          </a:p>
          <a:p>
            <a:pPr marL="0" indent="0">
              <a:spcBef>
                <a:spcPts val="0"/>
              </a:spcBef>
              <a:buNone/>
            </a:pPr>
            <a:r>
              <a:rPr lang="en-AU" sz="1100" b="0" dirty="0">
                <a:solidFill>
                  <a:srgbClr val="569CD6"/>
                </a:solidFill>
                <a:effectLst/>
                <a:latin typeface="Consolas" panose="020B0609020204030204" pitchFamily="49" charset="0"/>
                <a:cs typeface="Consolas" panose="020B0609020204030204" pitchFamily="49" charset="0"/>
              </a:rPr>
              <a:t>  annotations</a:t>
            </a:r>
            <a:r>
              <a:rPr lang="en-AU" sz="1100" b="0" dirty="0">
                <a:solidFill>
                  <a:srgbClr val="CCCCCC"/>
                </a:solidFill>
                <a:effectLst/>
                <a:latin typeface="Consolas" panose="020B0609020204030204" pitchFamily="49" charset="0"/>
                <a:cs typeface="Consolas" panose="020B0609020204030204" pitchFamily="49" charset="0"/>
              </a:rPr>
              <a:t>:</a:t>
            </a:r>
          </a:p>
          <a:p>
            <a:pPr marL="0" indent="0">
              <a:spcBef>
                <a:spcPts val="0"/>
              </a:spcBef>
              <a:buNone/>
            </a:pPr>
            <a:r>
              <a:rPr lang="en-AU" sz="1100" b="0" dirty="0">
                <a:solidFill>
                  <a:srgbClr val="569CD6"/>
                </a:solidFill>
                <a:effectLst/>
                <a:latin typeface="Consolas" panose="020B0609020204030204" pitchFamily="49" charset="0"/>
                <a:cs typeface="Consolas" panose="020B0609020204030204" pitchFamily="49" charset="0"/>
              </a:rPr>
              <a:t>    </a:t>
            </a:r>
            <a:r>
              <a:rPr lang="en-AU" sz="1100" b="0" dirty="0" err="1">
                <a:solidFill>
                  <a:srgbClr val="569CD6"/>
                </a:solidFill>
                <a:effectLst/>
                <a:latin typeface="Consolas" panose="020B0609020204030204" pitchFamily="49" charset="0"/>
                <a:cs typeface="Consolas" panose="020B0609020204030204" pitchFamily="49" charset="0"/>
              </a:rPr>
              <a:t>pv.kubernetes.io</a:t>
            </a:r>
            <a:r>
              <a:rPr lang="en-AU" sz="1100" b="0" dirty="0">
                <a:solidFill>
                  <a:srgbClr val="569CD6"/>
                </a:solidFill>
                <a:effectLst/>
                <a:latin typeface="Consolas" panose="020B0609020204030204" pitchFamily="49" charset="0"/>
                <a:cs typeface="Consolas" panose="020B0609020204030204" pitchFamily="49" charset="0"/>
              </a:rPr>
              <a:t>/provisioned-by</a:t>
            </a:r>
            <a:r>
              <a:rPr lang="en-AU" sz="1100" b="0" dirty="0">
                <a:solidFill>
                  <a:srgbClr val="CCCCCC"/>
                </a:solidFill>
                <a:effectLst/>
                <a:latin typeface="Consolas" panose="020B0609020204030204" pitchFamily="49" charset="0"/>
                <a:cs typeface="Consolas" panose="020B0609020204030204" pitchFamily="49" charset="0"/>
              </a:rPr>
              <a:t>: </a:t>
            </a:r>
            <a:r>
              <a:rPr lang="en-AU" sz="1100" b="0" dirty="0" err="1">
                <a:solidFill>
                  <a:srgbClr val="CE9178"/>
                </a:solidFill>
                <a:effectLst/>
                <a:latin typeface="Consolas" panose="020B0609020204030204" pitchFamily="49" charset="0"/>
                <a:cs typeface="Consolas" panose="020B0609020204030204" pitchFamily="49" charset="0"/>
              </a:rPr>
              <a:t>ebs.csi.aws.com</a:t>
            </a:r>
            <a:endParaRPr lang="en-AU" sz="1100" b="0" dirty="0">
              <a:solidFill>
                <a:srgbClr val="CCCCCC"/>
              </a:solidFill>
              <a:effectLst/>
              <a:latin typeface="Consolas" panose="020B0609020204030204" pitchFamily="49" charset="0"/>
              <a:cs typeface="Consolas" panose="020B0609020204030204" pitchFamily="49" charset="0"/>
            </a:endParaRPr>
          </a:p>
          <a:p>
            <a:pPr marL="0" indent="0">
              <a:spcBef>
                <a:spcPts val="0"/>
              </a:spcBef>
              <a:buNone/>
            </a:pPr>
            <a:r>
              <a:rPr lang="en-AU" sz="1100" b="0" dirty="0">
                <a:solidFill>
                  <a:srgbClr val="569CD6"/>
                </a:solidFill>
                <a:effectLst/>
                <a:latin typeface="Consolas" panose="020B0609020204030204" pitchFamily="49" charset="0"/>
                <a:cs typeface="Consolas" panose="020B0609020204030204" pitchFamily="49" charset="0"/>
              </a:rPr>
              <a:t>    </a:t>
            </a:r>
            <a:r>
              <a:rPr lang="en-AU" sz="1100" b="0" dirty="0" err="1">
                <a:solidFill>
                  <a:srgbClr val="569CD6"/>
                </a:solidFill>
                <a:effectLst/>
                <a:latin typeface="Consolas" panose="020B0609020204030204" pitchFamily="49" charset="0"/>
                <a:cs typeface="Consolas" panose="020B0609020204030204" pitchFamily="49" charset="0"/>
              </a:rPr>
              <a:t>volume.kubernetes.io</a:t>
            </a:r>
            <a:r>
              <a:rPr lang="en-AU" sz="1100" b="0" dirty="0">
                <a:solidFill>
                  <a:srgbClr val="569CD6"/>
                </a:solidFill>
                <a:effectLst/>
                <a:latin typeface="Consolas" panose="020B0609020204030204" pitchFamily="49" charset="0"/>
                <a:cs typeface="Consolas" panose="020B0609020204030204" pitchFamily="49" charset="0"/>
              </a:rPr>
              <a:t>/provisioner-deletion-secret-name</a:t>
            </a:r>
            <a:r>
              <a:rPr lang="en-AU" sz="1100" b="0" dirty="0">
                <a:solidFill>
                  <a:srgbClr val="CCCCCC"/>
                </a:solidFill>
                <a:effectLst/>
                <a:latin typeface="Consolas" panose="020B0609020204030204" pitchFamily="49" charset="0"/>
                <a:cs typeface="Consolas" panose="020B0609020204030204" pitchFamily="49" charset="0"/>
              </a:rPr>
              <a:t>: </a:t>
            </a:r>
            <a:r>
              <a:rPr lang="en-AU" sz="1100" b="0" dirty="0">
                <a:solidFill>
                  <a:srgbClr val="CE9178"/>
                </a:solidFill>
                <a:effectLst/>
                <a:latin typeface="Consolas" panose="020B0609020204030204" pitchFamily="49" charset="0"/>
                <a:cs typeface="Consolas" panose="020B0609020204030204" pitchFamily="49" charset="0"/>
              </a:rPr>
              <a:t>""</a:t>
            </a:r>
            <a:endParaRPr lang="en-AU" sz="1100" b="0" dirty="0">
              <a:solidFill>
                <a:srgbClr val="CCCCCC"/>
              </a:solidFill>
              <a:effectLst/>
              <a:latin typeface="Consolas" panose="020B0609020204030204" pitchFamily="49" charset="0"/>
              <a:cs typeface="Consolas" panose="020B0609020204030204" pitchFamily="49" charset="0"/>
            </a:endParaRPr>
          </a:p>
          <a:p>
            <a:pPr marL="0" indent="0">
              <a:spcBef>
                <a:spcPts val="0"/>
              </a:spcBef>
              <a:buNone/>
            </a:pPr>
            <a:r>
              <a:rPr lang="en-AU" sz="1100" b="0" dirty="0">
                <a:solidFill>
                  <a:srgbClr val="569CD6"/>
                </a:solidFill>
                <a:effectLst/>
                <a:latin typeface="Consolas" panose="020B0609020204030204" pitchFamily="49" charset="0"/>
                <a:cs typeface="Consolas" panose="020B0609020204030204" pitchFamily="49" charset="0"/>
              </a:rPr>
              <a:t>    </a:t>
            </a:r>
            <a:r>
              <a:rPr lang="en-AU" sz="1100" b="0" dirty="0" err="1">
                <a:solidFill>
                  <a:srgbClr val="569CD6"/>
                </a:solidFill>
                <a:effectLst/>
                <a:latin typeface="Consolas" panose="020B0609020204030204" pitchFamily="49" charset="0"/>
                <a:cs typeface="Consolas" panose="020B0609020204030204" pitchFamily="49" charset="0"/>
              </a:rPr>
              <a:t>volume.kubernetes.io</a:t>
            </a:r>
            <a:r>
              <a:rPr lang="en-AU" sz="1100" b="0" dirty="0">
                <a:solidFill>
                  <a:srgbClr val="569CD6"/>
                </a:solidFill>
                <a:effectLst/>
                <a:latin typeface="Consolas" panose="020B0609020204030204" pitchFamily="49" charset="0"/>
                <a:cs typeface="Consolas" panose="020B0609020204030204" pitchFamily="49" charset="0"/>
              </a:rPr>
              <a:t>/provisioner-deletion-secret-namespace</a:t>
            </a:r>
            <a:r>
              <a:rPr lang="en-AU" sz="1100" b="0" dirty="0">
                <a:solidFill>
                  <a:srgbClr val="CCCCCC"/>
                </a:solidFill>
                <a:effectLst/>
                <a:latin typeface="Consolas" panose="020B0609020204030204" pitchFamily="49" charset="0"/>
                <a:cs typeface="Consolas" panose="020B0609020204030204" pitchFamily="49" charset="0"/>
              </a:rPr>
              <a:t>: </a:t>
            </a:r>
            <a:r>
              <a:rPr lang="en-AU" sz="1100" b="0" dirty="0">
                <a:solidFill>
                  <a:srgbClr val="CE9178"/>
                </a:solidFill>
                <a:effectLst/>
                <a:latin typeface="Consolas" panose="020B0609020204030204" pitchFamily="49" charset="0"/>
                <a:cs typeface="Consolas" panose="020B0609020204030204" pitchFamily="49" charset="0"/>
              </a:rPr>
              <a:t>""</a:t>
            </a:r>
            <a:endParaRPr lang="en-AU" sz="1100" b="0" dirty="0">
              <a:solidFill>
                <a:srgbClr val="CCCCCC"/>
              </a:solidFill>
              <a:effectLst/>
              <a:latin typeface="Consolas" panose="020B0609020204030204" pitchFamily="49" charset="0"/>
              <a:cs typeface="Consolas" panose="020B0609020204030204" pitchFamily="49" charset="0"/>
            </a:endParaRPr>
          </a:p>
          <a:p>
            <a:pPr marL="0" indent="0">
              <a:spcBef>
                <a:spcPts val="0"/>
              </a:spcBef>
              <a:buNone/>
            </a:pPr>
            <a:r>
              <a:rPr lang="en-AU" sz="1100" b="0" dirty="0">
                <a:solidFill>
                  <a:srgbClr val="569CD6"/>
                </a:solidFill>
                <a:effectLst/>
                <a:latin typeface="Consolas" panose="020B0609020204030204" pitchFamily="49" charset="0"/>
                <a:cs typeface="Consolas" panose="020B0609020204030204" pitchFamily="49" charset="0"/>
              </a:rPr>
              <a:t>  </a:t>
            </a:r>
            <a:r>
              <a:rPr lang="en-AU" sz="1100" b="0" dirty="0" err="1">
                <a:solidFill>
                  <a:srgbClr val="569CD6"/>
                </a:solidFill>
                <a:effectLst/>
                <a:latin typeface="Consolas" panose="020B0609020204030204" pitchFamily="49" charset="0"/>
                <a:cs typeface="Consolas" panose="020B0609020204030204" pitchFamily="49" charset="0"/>
              </a:rPr>
              <a:t>creationTimestamp</a:t>
            </a:r>
            <a:r>
              <a:rPr lang="en-AU" sz="1100" b="0" dirty="0">
                <a:solidFill>
                  <a:srgbClr val="CCCCCC"/>
                </a:solidFill>
                <a:effectLst/>
                <a:latin typeface="Consolas" panose="020B0609020204030204" pitchFamily="49" charset="0"/>
                <a:cs typeface="Consolas" panose="020B0609020204030204" pitchFamily="49" charset="0"/>
              </a:rPr>
              <a:t>: </a:t>
            </a:r>
            <a:r>
              <a:rPr lang="en-AU" sz="1100" b="0" dirty="0">
                <a:solidFill>
                  <a:srgbClr val="CE9178"/>
                </a:solidFill>
                <a:effectLst/>
                <a:latin typeface="Consolas" panose="020B0609020204030204" pitchFamily="49" charset="0"/>
                <a:cs typeface="Consolas" panose="020B0609020204030204" pitchFamily="49" charset="0"/>
              </a:rPr>
              <a:t>"2023-06-09T07:11:13Z"</a:t>
            </a:r>
            <a:endParaRPr lang="en-AU" sz="1100" b="0" dirty="0">
              <a:solidFill>
                <a:srgbClr val="CCCCCC"/>
              </a:solidFill>
              <a:effectLst/>
              <a:latin typeface="Consolas" panose="020B0609020204030204" pitchFamily="49" charset="0"/>
              <a:cs typeface="Consolas" panose="020B0609020204030204" pitchFamily="49" charset="0"/>
            </a:endParaRPr>
          </a:p>
          <a:p>
            <a:pPr marL="0" indent="0">
              <a:spcBef>
                <a:spcPts val="0"/>
              </a:spcBef>
              <a:buNone/>
            </a:pPr>
            <a:r>
              <a:rPr lang="en-AU" sz="1100" b="0" dirty="0">
                <a:solidFill>
                  <a:srgbClr val="569CD6"/>
                </a:solidFill>
                <a:effectLst/>
                <a:latin typeface="Consolas" panose="020B0609020204030204" pitchFamily="49" charset="0"/>
                <a:cs typeface="Consolas" panose="020B0609020204030204" pitchFamily="49" charset="0"/>
              </a:rPr>
              <a:t>  finalizers</a:t>
            </a:r>
            <a:r>
              <a:rPr lang="en-AU" sz="1100" b="0" dirty="0">
                <a:solidFill>
                  <a:srgbClr val="CCCCCC"/>
                </a:solidFill>
                <a:effectLst/>
                <a:latin typeface="Consolas" panose="020B0609020204030204" pitchFamily="49" charset="0"/>
                <a:cs typeface="Consolas" panose="020B0609020204030204" pitchFamily="49" charset="0"/>
              </a:rPr>
              <a:t>:</a:t>
            </a:r>
          </a:p>
          <a:p>
            <a:pPr marL="0" indent="0">
              <a:spcBef>
                <a:spcPts val="0"/>
              </a:spcBef>
              <a:buNone/>
            </a:pPr>
            <a:r>
              <a:rPr lang="en-AU" sz="1100" b="0" dirty="0">
                <a:solidFill>
                  <a:srgbClr val="CCCCCC"/>
                </a:solidFill>
                <a:effectLst/>
                <a:latin typeface="Consolas" panose="020B0609020204030204" pitchFamily="49" charset="0"/>
                <a:cs typeface="Consolas" panose="020B0609020204030204" pitchFamily="49" charset="0"/>
              </a:rPr>
              <a:t>    - </a:t>
            </a:r>
            <a:r>
              <a:rPr lang="en-AU" sz="1100" b="0" dirty="0" err="1">
                <a:solidFill>
                  <a:srgbClr val="CE9178"/>
                </a:solidFill>
                <a:effectLst/>
                <a:latin typeface="Consolas" panose="020B0609020204030204" pitchFamily="49" charset="0"/>
                <a:cs typeface="Consolas" panose="020B0609020204030204" pitchFamily="49" charset="0"/>
              </a:rPr>
              <a:t>kubernetes.io</a:t>
            </a:r>
            <a:r>
              <a:rPr lang="en-AU" sz="1100" b="0" dirty="0">
                <a:solidFill>
                  <a:srgbClr val="CE9178"/>
                </a:solidFill>
                <a:effectLst/>
                <a:latin typeface="Consolas" panose="020B0609020204030204" pitchFamily="49" charset="0"/>
                <a:cs typeface="Consolas" panose="020B0609020204030204" pitchFamily="49" charset="0"/>
              </a:rPr>
              <a:t>/</a:t>
            </a:r>
            <a:r>
              <a:rPr lang="en-AU" sz="1100" b="0" dirty="0" err="1">
                <a:solidFill>
                  <a:srgbClr val="CE9178"/>
                </a:solidFill>
                <a:effectLst/>
                <a:latin typeface="Consolas" panose="020B0609020204030204" pitchFamily="49" charset="0"/>
                <a:cs typeface="Consolas" panose="020B0609020204030204" pitchFamily="49" charset="0"/>
              </a:rPr>
              <a:t>pv</a:t>
            </a:r>
            <a:r>
              <a:rPr lang="en-AU" sz="1100" b="0" dirty="0">
                <a:solidFill>
                  <a:srgbClr val="CE9178"/>
                </a:solidFill>
                <a:effectLst/>
                <a:latin typeface="Consolas" panose="020B0609020204030204" pitchFamily="49" charset="0"/>
                <a:cs typeface="Consolas" panose="020B0609020204030204" pitchFamily="49" charset="0"/>
              </a:rPr>
              <a:t>-protection</a:t>
            </a:r>
            <a:endParaRPr lang="en-AU" sz="1100" b="0" dirty="0">
              <a:solidFill>
                <a:srgbClr val="CCCCCC"/>
              </a:solidFill>
              <a:effectLst/>
              <a:latin typeface="Consolas" panose="020B0609020204030204" pitchFamily="49" charset="0"/>
              <a:cs typeface="Consolas" panose="020B0609020204030204" pitchFamily="49" charset="0"/>
            </a:endParaRPr>
          </a:p>
          <a:p>
            <a:pPr marL="0" indent="0">
              <a:spcBef>
                <a:spcPts val="0"/>
              </a:spcBef>
              <a:buNone/>
            </a:pPr>
            <a:r>
              <a:rPr lang="en-AU" sz="1100" b="0" dirty="0">
                <a:solidFill>
                  <a:srgbClr val="CCCCCC"/>
                </a:solidFill>
                <a:effectLst/>
                <a:latin typeface="Consolas" panose="020B0609020204030204" pitchFamily="49" charset="0"/>
                <a:cs typeface="Consolas" panose="020B0609020204030204" pitchFamily="49" charset="0"/>
              </a:rPr>
              <a:t>    - </a:t>
            </a:r>
            <a:r>
              <a:rPr lang="en-AU" sz="1100" b="0" dirty="0">
                <a:solidFill>
                  <a:srgbClr val="CE9178"/>
                </a:solidFill>
                <a:effectLst/>
                <a:latin typeface="Consolas" panose="020B0609020204030204" pitchFamily="49" charset="0"/>
                <a:cs typeface="Consolas" panose="020B0609020204030204" pitchFamily="49" charset="0"/>
              </a:rPr>
              <a:t>external-</a:t>
            </a:r>
            <a:r>
              <a:rPr lang="en-AU" sz="1100" b="0" dirty="0" err="1">
                <a:solidFill>
                  <a:srgbClr val="CE9178"/>
                </a:solidFill>
                <a:effectLst/>
                <a:latin typeface="Consolas" panose="020B0609020204030204" pitchFamily="49" charset="0"/>
                <a:cs typeface="Consolas" panose="020B0609020204030204" pitchFamily="49" charset="0"/>
              </a:rPr>
              <a:t>attacher</a:t>
            </a:r>
            <a:r>
              <a:rPr lang="en-AU" sz="1100" b="0" dirty="0">
                <a:solidFill>
                  <a:srgbClr val="CE9178"/>
                </a:solidFill>
                <a:effectLst/>
                <a:latin typeface="Consolas" panose="020B0609020204030204" pitchFamily="49" charset="0"/>
                <a:cs typeface="Consolas" panose="020B0609020204030204" pitchFamily="49" charset="0"/>
              </a:rPr>
              <a:t>/</a:t>
            </a:r>
            <a:r>
              <a:rPr lang="en-AU" sz="1100" b="0" dirty="0" err="1">
                <a:solidFill>
                  <a:srgbClr val="CE9178"/>
                </a:solidFill>
                <a:effectLst/>
                <a:latin typeface="Consolas" panose="020B0609020204030204" pitchFamily="49" charset="0"/>
                <a:cs typeface="Consolas" panose="020B0609020204030204" pitchFamily="49" charset="0"/>
              </a:rPr>
              <a:t>ebs</a:t>
            </a:r>
            <a:r>
              <a:rPr lang="en-AU" sz="1100" b="0" dirty="0">
                <a:solidFill>
                  <a:srgbClr val="CE9178"/>
                </a:solidFill>
                <a:effectLst/>
                <a:latin typeface="Consolas" panose="020B0609020204030204" pitchFamily="49" charset="0"/>
                <a:cs typeface="Consolas" panose="020B0609020204030204" pitchFamily="49" charset="0"/>
              </a:rPr>
              <a:t>-</a:t>
            </a:r>
            <a:r>
              <a:rPr lang="en-AU" sz="1100" b="0" dirty="0" err="1">
                <a:solidFill>
                  <a:srgbClr val="CE9178"/>
                </a:solidFill>
                <a:effectLst/>
                <a:latin typeface="Consolas" panose="020B0609020204030204" pitchFamily="49" charset="0"/>
                <a:cs typeface="Consolas" panose="020B0609020204030204" pitchFamily="49" charset="0"/>
              </a:rPr>
              <a:t>csi</a:t>
            </a:r>
            <a:r>
              <a:rPr lang="en-AU" sz="1100" b="0" dirty="0">
                <a:solidFill>
                  <a:srgbClr val="CE9178"/>
                </a:solidFill>
                <a:effectLst/>
                <a:latin typeface="Consolas" panose="020B0609020204030204" pitchFamily="49" charset="0"/>
                <a:cs typeface="Consolas" panose="020B0609020204030204" pitchFamily="49" charset="0"/>
              </a:rPr>
              <a:t>-</a:t>
            </a:r>
            <a:r>
              <a:rPr lang="en-AU" sz="1100" b="0" dirty="0" err="1">
                <a:solidFill>
                  <a:srgbClr val="CE9178"/>
                </a:solidFill>
                <a:effectLst/>
                <a:latin typeface="Consolas" panose="020B0609020204030204" pitchFamily="49" charset="0"/>
                <a:cs typeface="Consolas" panose="020B0609020204030204" pitchFamily="49" charset="0"/>
              </a:rPr>
              <a:t>aws</a:t>
            </a:r>
            <a:r>
              <a:rPr lang="en-AU" sz="1100" b="0" dirty="0">
                <a:solidFill>
                  <a:srgbClr val="CE9178"/>
                </a:solidFill>
                <a:effectLst/>
                <a:latin typeface="Consolas" panose="020B0609020204030204" pitchFamily="49" charset="0"/>
                <a:cs typeface="Consolas" panose="020B0609020204030204" pitchFamily="49" charset="0"/>
              </a:rPr>
              <a:t>-com</a:t>
            </a:r>
            <a:endParaRPr lang="en-AU" sz="1100" b="0" dirty="0">
              <a:solidFill>
                <a:srgbClr val="CCCCCC"/>
              </a:solidFill>
              <a:effectLst/>
              <a:latin typeface="Consolas" panose="020B0609020204030204" pitchFamily="49" charset="0"/>
              <a:cs typeface="Consolas" panose="020B0609020204030204" pitchFamily="49" charset="0"/>
            </a:endParaRPr>
          </a:p>
          <a:p>
            <a:pPr marL="0" indent="0" algn="l">
              <a:spcBef>
                <a:spcPts val="0"/>
              </a:spcBef>
              <a:buNone/>
            </a:pPr>
            <a:r>
              <a:rPr lang="en-AU" sz="1100" dirty="0">
                <a:solidFill>
                  <a:srgbClr val="222222"/>
                </a:solidFill>
                <a:latin typeface="Amazon Ember" panose="020B0603020204020204" pitchFamily="34" charset="0"/>
                <a:ea typeface="Amazon Ember" panose="020B0603020204020204" pitchFamily="34" charset="0"/>
                <a:cs typeface="Amazon Ember" panose="020B0603020204020204" pitchFamily="34" charset="0"/>
              </a:rPr>
              <a:t>```</a:t>
            </a:r>
          </a:p>
          <a:p>
            <a:pPr marL="0" indent="0" algn="l">
              <a:buNone/>
            </a:pP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688558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History</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781050" y="769424"/>
            <a:ext cx="7886700" cy="351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pic>
        <p:nvPicPr>
          <p:cNvPr id="2" name="Content Placeholder 1">
            <a:extLst>
              <a:ext uri="{FF2B5EF4-FFF2-40B4-BE49-F238E27FC236}">
                <a16:creationId xmlns:a16="http://schemas.microsoft.com/office/drawing/2014/main" id="{DA285425-3E89-0F4E-82A5-681FDAB19C30}"/>
              </a:ext>
            </a:extLst>
          </p:cNvPr>
          <p:cNvPicPr>
            <a:picLocks noGrp="1" noChangeAspect="1"/>
          </p:cNvPicPr>
          <p:nvPr>
            <p:ph idx="1"/>
          </p:nvPr>
        </p:nvPicPr>
        <p:blipFill>
          <a:blip r:embed="rId3"/>
          <a:stretch>
            <a:fillRect/>
          </a:stretch>
        </p:blipFill>
        <p:spPr>
          <a:xfrm>
            <a:off x="628650" y="3456022"/>
            <a:ext cx="7886700" cy="1279362"/>
          </a:xfrm>
          <a:prstGeom prst="rect">
            <a:avLst/>
          </a:prstGeom>
        </p:spPr>
      </p:pic>
      <p:sp>
        <p:nvSpPr>
          <p:cNvPr id="3" name="TextBox 2">
            <a:extLst>
              <a:ext uri="{FF2B5EF4-FFF2-40B4-BE49-F238E27FC236}">
                <a16:creationId xmlns:a16="http://schemas.microsoft.com/office/drawing/2014/main" id="{C01AF2DA-5511-4B9A-0888-6A3CB0079320}"/>
              </a:ext>
            </a:extLst>
          </p:cNvPr>
          <p:cNvSpPr txBox="1"/>
          <p:nvPr/>
        </p:nvSpPr>
        <p:spPr>
          <a:xfrm>
            <a:off x="160245" y="680740"/>
            <a:ext cx="8906637" cy="2831544"/>
          </a:xfrm>
          <a:prstGeom prst="rect">
            <a:avLst/>
          </a:prstGeom>
          <a:noFill/>
        </p:spPr>
        <p:txBody>
          <a:bodyPr wrap="square" rtlCol="0">
            <a:spAutoFit/>
          </a:bodyPr>
          <a:lstStyle/>
          <a:p>
            <a:r>
              <a:rPr lang="en-AU" sz="1400" b="0" i="0" dirty="0">
                <a:solidFill>
                  <a:srgbClr val="1F2328"/>
                </a:solidFill>
                <a:effectLst/>
                <a:latin typeface="Amazon Ember" panose="020B0603020204020204" pitchFamily="34" charset="0"/>
                <a:ea typeface="Amazon Ember" panose="020B0603020204020204" pitchFamily="34" charset="0"/>
                <a:cs typeface="Amazon Ember" panose="020B0603020204020204" pitchFamily="34" charset="0"/>
              </a:rPr>
              <a:t>The </a:t>
            </a:r>
            <a:r>
              <a:rPr lang="en-AU" sz="1400" b="0" i="0" u="none" strike="noStrike" dirty="0">
                <a:effectLst/>
                <a:latin typeface="Amazon Ember" panose="020B0603020204020204" pitchFamily="34" charset="0"/>
                <a:ea typeface="Amazon Ember" panose="020B0603020204020204" pitchFamily="34" charset="0"/>
                <a:cs typeface="Amazon Ember" panose="020B0603020204020204" pitchFamily="34" charset="0"/>
                <a:hlinkClick r:id="rId4"/>
              </a:rPr>
              <a:t>Amazon Elastic Block Store</a:t>
            </a:r>
            <a:r>
              <a:rPr lang="en-AU" sz="1400" b="0" i="0" dirty="0">
                <a:solidFill>
                  <a:srgbClr val="1F2328"/>
                </a:solidFill>
                <a:effectLst/>
                <a:latin typeface="Amazon Ember" panose="020B0603020204020204" pitchFamily="34" charset="0"/>
                <a:ea typeface="Amazon Ember" panose="020B0603020204020204" pitchFamily="34" charset="0"/>
                <a:cs typeface="Amazon Ember" panose="020B0603020204020204" pitchFamily="34" charset="0"/>
              </a:rPr>
              <a:t> Container Storage Interface (CSI) Driver provides a </a:t>
            </a:r>
            <a:r>
              <a:rPr lang="en-AU" sz="1400" b="0" i="0" u="none" strike="noStrike" dirty="0">
                <a:effectLst/>
                <a:latin typeface="Amazon Ember" panose="020B0603020204020204" pitchFamily="34" charset="0"/>
                <a:ea typeface="Amazon Ember" panose="020B0603020204020204" pitchFamily="34" charset="0"/>
                <a:cs typeface="Amazon Ember" panose="020B0603020204020204" pitchFamily="34" charset="0"/>
                <a:hlinkClick r:id="rId5"/>
              </a:rPr>
              <a:t>CSI</a:t>
            </a:r>
            <a:r>
              <a:rPr lang="en-AU" sz="1400" b="0" i="0" dirty="0">
                <a:solidFill>
                  <a:srgbClr val="1F2328"/>
                </a:solidFill>
                <a:effectLst/>
                <a:latin typeface="Amazon Ember" panose="020B0603020204020204" pitchFamily="34" charset="0"/>
                <a:ea typeface="Amazon Ember" panose="020B0603020204020204" pitchFamily="34" charset="0"/>
                <a:cs typeface="Amazon Ember" panose="020B0603020204020204" pitchFamily="34" charset="0"/>
              </a:rPr>
              <a:t> interface used by Container Orchestrators to manage the lifecycle of Amazon EBS volumes.</a:t>
            </a:r>
          </a:p>
          <a:p>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pPr algn="l"/>
            <a:r>
              <a:rPr lang="en-AU" sz="14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CSI was developed as a standard for exposing arbitrary block and file storage storage systems to containerized workloads on Container Orchestration Systems (COs) like Kubernetes. With the adoption of the Container Storage Interface, the Kubernetes volume layer becomes truly extensible. Using CSI, third-party storage providers can write and deploy plugins exposing new storage systems in Kubernetes without ever having to touch the core Kubernetes code. This gives Kubernetes users more options for storage and makes the system more secure and reliable.</a:t>
            </a:r>
          </a:p>
          <a:p>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p>
            <a:r>
              <a:rPr lang="en-US" sz="1000" dirty="0">
                <a:latin typeface="Amazon Ember" panose="020B0603020204020204" pitchFamily="34" charset="0"/>
                <a:ea typeface="Amazon Ember" panose="020B0603020204020204" pitchFamily="34" charset="0"/>
                <a:cs typeface="Amazon Ember" panose="020B0603020204020204" pitchFamily="34" charset="0"/>
              </a:rPr>
              <a:t>As we all know in the Kubernetes version 1.23 and higher , there is no `In-Tree` driver for EBS in the Kubernetes  . And customers must install </a:t>
            </a:r>
            <a:r>
              <a:rPr lang="en-US" sz="1000" dirty="0" err="1">
                <a:latin typeface="Amazon Ember" panose="020B0603020204020204" pitchFamily="34" charset="0"/>
                <a:ea typeface="Amazon Ember" panose="020B0603020204020204" pitchFamily="34" charset="0"/>
                <a:cs typeface="Amazon Ember" panose="020B0603020204020204" pitchFamily="34" charset="0"/>
              </a:rPr>
              <a:t>ebs</a:t>
            </a:r>
            <a:r>
              <a:rPr lang="en-US" sz="1000" dirty="0">
                <a:latin typeface="Amazon Ember" panose="020B0603020204020204" pitchFamily="34" charset="0"/>
                <a:ea typeface="Amazon Ember" panose="020B0603020204020204" pitchFamily="34" charset="0"/>
                <a:cs typeface="Amazon Ember" panose="020B0603020204020204" pitchFamily="34" charset="0"/>
              </a:rPr>
              <a:t>-</a:t>
            </a:r>
            <a:r>
              <a:rPr lang="en-US" sz="1000" dirty="0" err="1">
                <a:latin typeface="Amazon Ember" panose="020B0603020204020204" pitchFamily="34" charset="0"/>
                <a:ea typeface="Amazon Ember" panose="020B0603020204020204" pitchFamily="34" charset="0"/>
                <a:cs typeface="Amazon Ember" panose="020B0603020204020204" pitchFamily="34" charset="0"/>
              </a:rPr>
              <a:t>csi</a:t>
            </a:r>
            <a:r>
              <a:rPr lang="en-US" sz="1000" dirty="0">
                <a:latin typeface="Amazon Ember" panose="020B0603020204020204" pitchFamily="34" charset="0"/>
                <a:ea typeface="Amazon Ember" panose="020B0603020204020204" pitchFamily="34" charset="0"/>
                <a:cs typeface="Amazon Ember" panose="020B0603020204020204" pitchFamily="34" charset="0"/>
              </a:rPr>
              <a:t>-driver add-on for interaction with EBS volumes .</a:t>
            </a:r>
          </a:p>
          <a:p>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8829992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Finalizer </a:t>
            </a:r>
          </a:p>
        </p:txBody>
      </p:sp>
      <p:sp>
        <p:nvSpPr>
          <p:cNvPr id="7" name="Content Placeholder 6">
            <a:extLst>
              <a:ext uri="{FF2B5EF4-FFF2-40B4-BE49-F238E27FC236}">
                <a16:creationId xmlns:a16="http://schemas.microsoft.com/office/drawing/2014/main" id="{298DC2CA-15C3-0B2A-C9A1-39EC52BCF538}"/>
              </a:ext>
            </a:extLst>
          </p:cNvPr>
          <p:cNvSpPr>
            <a:spLocks noGrp="1"/>
          </p:cNvSpPr>
          <p:nvPr>
            <p:ph idx="1"/>
          </p:nvPr>
        </p:nvSpPr>
        <p:spPr>
          <a:xfrm>
            <a:off x="80010" y="647383"/>
            <a:ext cx="8983980" cy="4043150"/>
          </a:xfrm>
        </p:spPr>
        <p:txBody>
          <a:bodyPr/>
          <a:lstStyle/>
          <a:p>
            <a:pPr marL="0" indent="0" algn="l">
              <a:buNone/>
            </a:pPr>
            <a:r>
              <a:rPr lang="en-AU" sz="1600" b="1" dirty="0">
                <a:solidFill>
                  <a:srgbClr val="222222"/>
                </a:solidFill>
                <a:latin typeface="Amazon Ember" panose="020B0603020204020204" pitchFamily="34" charset="0"/>
                <a:ea typeface="Amazon Ember" panose="020B0603020204020204" pitchFamily="34" charset="0"/>
                <a:cs typeface="Amazon Ember" panose="020B0603020204020204" pitchFamily="34" charset="0"/>
              </a:rPr>
              <a:t>How Finalizer is working ?</a:t>
            </a:r>
          </a:p>
          <a:p>
            <a:pPr marL="0" indent="0" algn="l">
              <a:buNone/>
            </a:pPr>
            <a:r>
              <a:rPr lang="en-AU" sz="11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Finalizer is protecting objects from accidentally deletion .</a:t>
            </a:r>
          </a:p>
          <a:p>
            <a:pPr marL="0" indent="0" algn="l">
              <a:buNone/>
            </a:pPr>
            <a:r>
              <a:rPr lang="en-AU" sz="11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When you tell Kubernetes to delete an object that has finalizers specified for it, the Kubernetes API marks the object for deletion by populating </a:t>
            </a:r>
            <a:r>
              <a:rPr lang="en-AU" sz="1100" b="1" dirty="0">
                <a:latin typeface="Amazon Ember" panose="020B0603020204020204" pitchFamily="34" charset="0"/>
                <a:ea typeface="Amazon Ember" panose="020B0603020204020204" pitchFamily="34" charset="0"/>
                <a:cs typeface="Amazon Ember" panose="020B0603020204020204" pitchFamily="34" charset="0"/>
              </a:rPr>
              <a:t>.</a:t>
            </a:r>
            <a:r>
              <a:rPr lang="en-AU" sz="1100" b="1" dirty="0" err="1">
                <a:latin typeface="Amazon Ember" panose="020B0603020204020204" pitchFamily="34" charset="0"/>
                <a:ea typeface="Amazon Ember" panose="020B0603020204020204" pitchFamily="34" charset="0"/>
                <a:cs typeface="Amazon Ember" panose="020B0603020204020204" pitchFamily="34" charset="0"/>
              </a:rPr>
              <a:t>metadata.deletionTimestamp</a:t>
            </a:r>
            <a:r>
              <a:rPr lang="en-AU" sz="11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 and returns a `</a:t>
            </a:r>
            <a:r>
              <a:rPr lang="en-AU" sz="1100" dirty="0">
                <a:latin typeface="Amazon Ember" panose="020B0603020204020204" pitchFamily="34" charset="0"/>
                <a:ea typeface="Amazon Ember" panose="020B0603020204020204" pitchFamily="34" charset="0"/>
                <a:cs typeface="Amazon Ember" panose="020B0603020204020204" pitchFamily="34" charset="0"/>
              </a:rPr>
              <a:t>202`</a:t>
            </a:r>
            <a:r>
              <a:rPr lang="en-AU" sz="11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 status code (HTTP "Accepted"). </a:t>
            </a:r>
          </a:p>
          <a:p>
            <a:pPr marL="0" indent="0" algn="l">
              <a:buNone/>
            </a:pPr>
            <a:r>
              <a:rPr lang="en-AU" sz="11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The target object remains in a terminating state while the control plane, or other components, take the actions defined by the finalizers. </a:t>
            </a:r>
          </a:p>
          <a:p>
            <a:pPr marL="0" indent="0" algn="l">
              <a:buNone/>
            </a:pPr>
            <a:r>
              <a:rPr lang="en-AU" sz="11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After these actions are complete, the controller removes the relevant finalizers from the target object. </a:t>
            </a:r>
          </a:p>
          <a:p>
            <a:pPr marL="0" indent="0" algn="l">
              <a:buNone/>
            </a:pPr>
            <a:r>
              <a:rPr lang="en-AU" sz="11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When the </a:t>
            </a:r>
            <a:r>
              <a:rPr lang="en-AU" sz="1100" b="1" dirty="0" err="1">
                <a:latin typeface="Amazon Ember" panose="020B0603020204020204" pitchFamily="34" charset="0"/>
                <a:ea typeface="Amazon Ember" panose="020B0603020204020204" pitchFamily="34" charset="0"/>
                <a:cs typeface="Amazon Ember" panose="020B0603020204020204" pitchFamily="34" charset="0"/>
              </a:rPr>
              <a:t>metadata.finalizers</a:t>
            </a:r>
            <a:r>
              <a:rPr lang="en-AU" sz="1100" b="1"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 </a:t>
            </a:r>
            <a:r>
              <a:rPr lang="en-AU" sz="11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field is empty, Kubernetes considers the deletion complete and deletes the object.</a:t>
            </a:r>
          </a:p>
          <a:p>
            <a:pPr marL="0" indent="0" algn="l">
              <a:buNone/>
            </a:pPr>
            <a:endParaRPr lang="en-AU" sz="1100" dirty="0">
              <a:solidFill>
                <a:srgbClr val="222222"/>
              </a:solidFill>
              <a:latin typeface="Amazon Ember" panose="020B0603020204020204" pitchFamily="34" charset="0"/>
              <a:ea typeface="Amazon Ember" panose="020B0603020204020204" pitchFamily="34" charset="0"/>
              <a:cs typeface="Amazon Ember" panose="020B0603020204020204" pitchFamily="34" charset="0"/>
            </a:endParaRPr>
          </a:p>
          <a:p>
            <a:pPr marL="0" indent="0" algn="l">
              <a:buNone/>
            </a:pPr>
            <a:r>
              <a:rPr lang="en-AU" sz="1100" dirty="0">
                <a:solidFill>
                  <a:srgbClr val="222222"/>
                </a:solidFill>
                <a:latin typeface="Amazon Ember" panose="020B0603020204020204" pitchFamily="34" charset="0"/>
                <a:ea typeface="Amazon Ember" panose="020B0603020204020204" pitchFamily="34" charset="0"/>
                <a:cs typeface="Amazon Ember" panose="020B0603020204020204" pitchFamily="34" charset="0"/>
              </a:rPr>
              <a:t>```</a:t>
            </a:r>
            <a:r>
              <a:rPr lang="en-AU" sz="1100" dirty="0" err="1">
                <a:solidFill>
                  <a:srgbClr val="222222"/>
                </a:solidFill>
                <a:latin typeface="Amazon Ember" panose="020B0603020204020204" pitchFamily="34" charset="0"/>
                <a:ea typeface="Amazon Ember" panose="020B0603020204020204" pitchFamily="34" charset="0"/>
                <a:cs typeface="Amazon Ember" panose="020B0603020204020204" pitchFamily="34" charset="0"/>
              </a:rPr>
              <a:t>yaml</a:t>
            </a:r>
            <a:endParaRPr lang="en-AU" sz="1100" dirty="0">
              <a:solidFill>
                <a:srgbClr val="222222"/>
              </a:solidFill>
              <a:latin typeface="Amazon Ember" panose="020B0603020204020204" pitchFamily="34" charset="0"/>
              <a:ea typeface="Amazon Ember" panose="020B0603020204020204" pitchFamily="34" charset="0"/>
              <a:cs typeface="Amazon Ember" panose="020B0603020204020204" pitchFamily="34" charset="0"/>
            </a:endParaRPr>
          </a:p>
          <a:p>
            <a:pPr marL="0" indent="0">
              <a:spcBef>
                <a:spcPts val="0"/>
              </a:spcBef>
              <a:buNone/>
            </a:pPr>
            <a:r>
              <a:rPr lang="en-AU" sz="1100" b="0" dirty="0">
                <a:solidFill>
                  <a:srgbClr val="569CD6"/>
                </a:solidFill>
                <a:effectLst/>
                <a:latin typeface="Consolas" panose="020B0609020204030204" pitchFamily="49" charset="0"/>
                <a:cs typeface="Consolas" panose="020B0609020204030204" pitchFamily="49" charset="0"/>
              </a:rPr>
              <a:t>metadata</a:t>
            </a:r>
            <a:r>
              <a:rPr lang="en-AU" sz="1100" b="0" dirty="0">
                <a:solidFill>
                  <a:srgbClr val="CCCCCC"/>
                </a:solidFill>
                <a:effectLst/>
                <a:latin typeface="Consolas" panose="020B0609020204030204" pitchFamily="49" charset="0"/>
                <a:cs typeface="Consolas" panose="020B0609020204030204" pitchFamily="49" charset="0"/>
              </a:rPr>
              <a:t>:</a:t>
            </a:r>
          </a:p>
          <a:p>
            <a:pPr marL="0" indent="0">
              <a:spcBef>
                <a:spcPts val="0"/>
              </a:spcBef>
              <a:buNone/>
            </a:pPr>
            <a:r>
              <a:rPr lang="en-AU" sz="1100" b="0" dirty="0">
                <a:solidFill>
                  <a:srgbClr val="569CD6"/>
                </a:solidFill>
                <a:effectLst/>
                <a:latin typeface="Consolas" panose="020B0609020204030204" pitchFamily="49" charset="0"/>
                <a:cs typeface="Consolas" panose="020B0609020204030204" pitchFamily="49" charset="0"/>
              </a:rPr>
              <a:t>  annotations</a:t>
            </a:r>
            <a:r>
              <a:rPr lang="en-AU" sz="1100" b="0" dirty="0">
                <a:solidFill>
                  <a:srgbClr val="CCCCCC"/>
                </a:solidFill>
                <a:effectLst/>
                <a:latin typeface="Consolas" panose="020B0609020204030204" pitchFamily="49" charset="0"/>
                <a:cs typeface="Consolas" panose="020B0609020204030204" pitchFamily="49" charset="0"/>
              </a:rPr>
              <a:t>:</a:t>
            </a:r>
          </a:p>
          <a:p>
            <a:pPr marL="0" indent="0">
              <a:spcBef>
                <a:spcPts val="0"/>
              </a:spcBef>
              <a:buNone/>
            </a:pPr>
            <a:r>
              <a:rPr lang="en-AU" sz="1100" b="0" dirty="0">
                <a:solidFill>
                  <a:srgbClr val="569CD6"/>
                </a:solidFill>
                <a:effectLst/>
                <a:latin typeface="Consolas" panose="020B0609020204030204" pitchFamily="49" charset="0"/>
                <a:cs typeface="Consolas" panose="020B0609020204030204" pitchFamily="49" charset="0"/>
              </a:rPr>
              <a:t>    </a:t>
            </a:r>
            <a:r>
              <a:rPr lang="en-AU" sz="1100" b="0" dirty="0" err="1">
                <a:solidFill>
                  <a:srgbClr val="569CD6"/>
                </a:solidFill>
                <a:effectLst/>
                <a:latin typeface="Consolas" panose="020B0609020204030204" pitchFamily="49" charset="0"/>
                <a:cs typeface="Consolas" panose="020B0609020204030204" pitchFamily="49" charset="0"/>
              </a:rPr>
              <a:t>pv.kubernetes.io</a:t>
            </a:r>
            <a:r>
              <a:rPr lang="en-AU" sz="1100" b="0" dirty="0">
                <a:solidFill>
                  <a:srgbClr val="569CD6"/>
                </a:solidFill>
                <a:effectLst/>
                <a:latin typeface="Consolas" panose="020B0609020204030204" pitchFamily="49" charset="0"/>
                <a:cs typeface="Consolas" panose="020B0609020204030204" pitchFamily="49" charset="0"/>
              </a:rPr>
              <a:t>/provisioned-by</a:t>
            </a:r>
            <a:r>
              <a:rPr lang="en-AU" sz="1100" b="0" dirty="0">
                <a:solidFill>
                  <a:srgbClr val="CCCCCC"/>
                </a:solidFill>
                <a:effectLst/>
                <a:latin typeface="Consolas" panose="020B0609020204030204" pitchFamily="49" charset="0"/>
                <a:cs typeface="Consolas" panose="020B0609020204030204" pitchFamily="49" charset="0"/>
              </a:rPr>
              <a:t>: </a:t>
            </a:r>
            <a:r>
              <a:rPr lang="en-AU" sz="1100" b="0" dirty="0" err="1">
                <a:solidFill>
                  <a:srgbClr val="CE9178"/>
                </a:solidFill>
                <a:effectLst/>
                <a:latin typeface="Consolas" panose="020B0609020204030204" pitchFamily="49" charset="0"/>
                <a:cs typeface="Consolas" panose="020B0609020204030204" pitchFamily="49" charset="0"/>
              </a:rPr>
              <a:t>ebs.csi.aws.com</a:t>
            </a:r>
            <a:endParaRPr lang="en-AU" sz="1100" b="0" dirty="0">
              <a:solidFill>
                <a:srgbClr val="CCCCCC"/>
              </a:solidFill>
              <a:effectLst/>
              <a:latin typeface="Consolas" panose="020B0609020204030204" pitchFamily="49" charset="0"/>
              <a:cs typeface="Consolas" panose="020B0609020204030204" pitchFamily="49" charset="0"/>
            </a:endParaRPr>
          </a:p>
          <a:p>
            <a:pPr marL="0" indent="0">
              <a:spcBef>
                <a:spcPts val="0"/>
              </a:spcBef>
              <a:buNone/>
            </a:pPr>
            <a:r>
              <a:rPr lang="en-AU" sz="1100" b="0" dirty="0">
                <a:solidFill>
                  <a:srgbClr val="569CD6"/>
                </a:solidFill>
                <a:effectLst/>
                <a:latin typeface="Consolas" panose="020B0609020204030204" pitchFamily="49" charset="0"/>
                <a:cs typeface="Consolas" panose="020B0609020204030204" pitchFamily="49" charset="0"/>
              </a:rPr>
              <a:t>    </a:t>
            </a:r>
            <a:r>
              <a:rPr lang="en-AU" sz="1100" b="0" dirty="0" err="1">
                <a:solidFill>
                  <a:srgbClr val="569CD6"/>
                </a:solidFill>
                <a:effectLst/>
                <a:latin typeface="Consolas" panose="020B0609020204030204" pitchFamily="49" charset="0"/>
                <a:cs typeface="Consolas" panose="020B0609020204030204" pitchFamily="49" charset="0"/>
              </a:rPr>
              <a:t>volume.kubernetes.io</a:t>
            </a:r>
            <a:r>
              <a:rPr lang="en-AU" sz="1100" b="0" dirty="0">
                <a:solidFill>
                  <a:srgbClr val="569CD6"/>
                </a:solidFill>
                <a:effectLst/>
                <a:latin typeface="Consolas" panose="020B0609020204030204" pitchFamily="49" charset="0"/>
                <a:cs typeface="Consolas" panose="020B0609020204030204" pitchFamily="49" charset="0"/>
              </a:rPr>
              <a:t>/provisioner-deletion-secret-name</a:t>
            </a:r>
            <a:r>
              <a:rPr lang="en-AU" sz="1100" b="0" dirty="0">
                <a:solidFill>
                  <a:srgbClr val="CCCCCC"/>
                </a:solidFill>
                <a:effectLst/>
                <a:latin typeface="Consolas" panose="020B0609020204030204" pitchFamily="49" charset="0"/>
                <a:cs typeface="Consolas" panose="020B0609020204030204" pitchFamily="49" charset="0"/>
              </a:rPr>
              <a:t>: </a:t>
            </a:r>
            <a:r>
              <a:rPr lang="en-AU" sz="1100" b="0" dirty="0">
                <a:solidFill>
                  <a:srgbClr val="CE9178"/>
                </a:solidFill>
                <a:effectLst/>
                <a:latin typeface="Consolas" panose="020B0609020204030204" pitchFamily="49" charset="0"/>
                <a:cs typeface="Consolas" panose="020B0609020204030204" pitchFamily="49" charset="0"/>
              </a:rPr>
              <a:t>""</a:t>
            </a:r>
            <a:endParaRPr lang="en-AU" sz="1100" b="0" dirty="0">
              <a:solidFill>
                <a:srgbClr val="CCCCCC"/>
              </a:solidFill>
              <a:effectLst/>
              <a:latin typeface="Consolas" panose="020B0609020204030204" pitchFamily="49" charset="0"/>
              <a:cs typeface="Consolas" panose="020B0609020204030204" pitchFamily="49" charset="0"/>
            </a:endParaRPr>
          </a:p>
          <a:p>
            <a:pPr marL="0" indent="0">
              <a:spcBef>
                <a:spcPts val="0"/>
              </a:spcBef>
              <a:buNone/>
            </a:pPr>
            <a:r>
              <a:rPr lang="en-AU" sz="1100" b="0" dirty="0">
                <a:solidFill>
                  <a:srgbClr val="569CD6"/>
                </a:solidFill>
                <a:effectLst/>
                <a:latin typeface="Consolas" panose="020B0609020204030204" pitchFamily="49" charset="0"/>
                <a:cs typeface="Consolas" panose="020B0609020204030204" pitchFamily="49" charset="0"/>
              </a:rPr>
              <a:t>    </a:t>
            </a:r>
            <a:r>
              <a:rPr lang="en-AU" sz="1100" b="0" dirty="0" err="1">
                <a:solidFill>
                  <a:srgbClr val="569CD6"/>
                </a:solidFill>
                <a:effectLst/>
                <a:latin typeface="Consolas" panose="020B0609020204030204" pitchFamily="49" charset="0"/>
                <a:cs typeface="Consolas" panose="020B0609020204030204" pitchFamily="49" charset="0"/>
              </a:rPr>
              <a:t>volume.kubernetes.io</a:t>
            </a:r>
            <a:r>
              <a:rPr lang="en-AU" sz="1100" b="0" dirty="0">
                <a:solidFill>
                  <a:srgbClr val="569CD6"/>
                </a:solidFill>
                <a:effectLst/>
                <a:latin typeface="Consolas" panose="020B0609020204030204" pitchFamily="49" charset="0"/>
                <a:cs typeface="Consolas" panose="020B0609020204030204" pitchFamily="49" charset="0"/>
              </a:rPr>
              <a:t>/provisioner-deletion-secret-namespace</a:t>
            </a:r>
            <a:r>
              <a:rPr lang="en-AU" sz="1100" b="0" dirty="0">
                <a:solidFill>
                  <a:srgbClr val="CCCCCC"/>
                </a:solidFill>
                <a:effectLst/>
                <a:latin typeface="Consolas" panose="020B0609020204030204" pitchFamily="49" charset="0"/>
                <a:cs typeface="Consolas" panose="020B0609020204030204" pitchFamily="49" charset="0"/>
              </a:rPr>
              <a:t>: </a:t>
            </a:r>
            <a:r>
              <a:rPr lang="en-AU" sz="1100" b="0" dirty="0">
                <a:solidFill>
                  <a:srgbClr val="CE9178"/>
                </a:solidFill>
                <a:effectLst/>
                <a:latin typeface="Consolas" panose="020B0609020204030204" pitchFamily="49" charset="0"/>
                <a:cs typeface="Consolas" panose="020B0609020204030204" pitchFamily="49" charset="0"/>
              </a:rPr>
              <a:t>""</a:t>
            </a:r>
            <a:endParaRPr lang="en-AU" sz="1100" b="0" dirty="0">
              <a:solidFill>
                <a:srgbClr val="CCCCCC"/>
              </a:solidFill>
              <a:effectLst/>
              <a:latin typeface="Consolas" panose="020B0609020204030204" pitchFamily="49" charset="0"/>
              <a:cs typeface="Consolas" panose="020B0609020204030204" pitchFamily="49" charset="0"/>
            </a:endParaRPr>
          </a:p>
          <a:p>
            <a:pPr marL="0" indent="0">
              <a:spcBef>
                <a:spcPts val="0"/>
              </a:spcBef>
              <a:buNone/>
            </a:pPr>
            <a:r>
              <a:rPr lang="en-AU" sz="1100" b="0" dirty="0">
                <a:solidFill>
                  <a:srgbClr val="569CD6"/>
                </a:solidFill>
                <a:effectLst/>
                <a:latin typeface="Consolas" panose="020B0609020204030204" pitchFamily="49" charset="0"/>
                <a:cs typeface="Consolas" panose="020B0609020204030204" pitchFamily="49" charset="0"/>
              </a:rPr>
              <a:t>  </a:t>
            </a:r>
            <a:r>
              <a:rPr lang="en-AU" sz="1100" b="0" dirty="0" err="1">
                <a:solidFill>
                  <a:srgbClr val="569CD6"/>
                </a:solidFill>
                <a:effectLst/>
                <a:latin typeface="Consolas" panose="020B0609020204030204" pitchFamily="49" charset="0"/>
                <a:cs typeface="Consolas" panose="020B0609020204030204" pitchFamily="49" charset="0"/>
              </a:rPr>
              <a:t>creationTimestamp</a:t>
            </a:r>
            <a:r>
              <a:rPr lang="en-AU" sz="1100" b="0" dirty="0">
                <a:solidFill>
                  <a:srgbClr val="CCCCCC"/>
                </a:solidFill>
                <a:effectLst/>
                <a:latin typeface="Consolas" panose="020B0609020204030204" pitchFamily="49" charset="0"/>
                <a:cs typeface="Consolas" panose="020B0609020204030204" pitchFamily="49" charset="0"/>
              </a:rPr>
              <a:t>: </a:t>
            </a:r>
            <a:r>
              <a:rPr lang="en-AU" sz="1100" b="0" dirty="0">
                <a:solidFill>
                  <a:srgbClr val="CE9178"/>
                </a:solidFill>
                <a:effectLst/>
                <a:latin typeface="Consolas" panose="020B0609020204030204" pitchFamily="49" charset="0"/>
                <a:cs typeface="Consolas" panose="020B0609020204030204" pitchFamily="49" charset="0"/>
              </a:rPr>
              <a:t>"2023-06-09T07:11:13Z"</a:t>
            </a:r>
            <a:endParaRPr lang="en-AU" sz="1100" b="0" dirty="0">
              <a:solidFill>
                <a:srgbClr val="CCCCCC"/>
              </a:solidFill>
              <a:effectLst/>
              <a:latin typeface="Consolas" panose="020B0609020204030204" pitchFamily="49" charset="0"/>
              <a:cs typeface="Consolas" panose="020B0609020204030204" pitchFamily="49" charset="0"/>
            </a:endParaRPr>
          </a:p>
          <a:p>
            <a:pPr marL="0" indent="0">
              <a:spcBef>
                <a:spcPts val="0"/>
              </a:spcBef>
              <a:buNone/>
            </a:pPr>
            <a:r>
              <a:rPr lang="en-AU" sz="1100" b="0" dirty="0">
                <a:solidFill>
                  <a:srgbClr val="569CD6"/>
                </a:solidFill>
                <a:effectLst/>
                <a:latin typeface="Consolas" panose="020B0609020204030204" pitchFamily="49" charset="0"/>
                <a:cs typeface="Consolas" panose="020B0609020204030204" pitchFamily="49" charset="0"/>
              </a:rPr>
              <a:t>  finalizers</a:t>
            </a:r>
            <a:r>
              <a:rPr lang="en-AU" sz="1100" b="0" dirty="0">
                <a:solidFill>
                  <a:srgbClr val="CCCCCC"/>
                </a:solidFill>
                <a:effectLst/>
                <a:latin typeface="Consolas" panose="020B0609020204030204" pitchFamily="49" charset="0"/>
                <a:cs typeface="Consolas" panose="020B0609020204030204" pitchFamily="49" charset="0"/>
              </a:rPr>
              <a:t>:</a:t>
            </a:r>
          </a:p>
          <a:p>
            <a:pPr marL="0" indent="0">
              <a:spcBef>
                <a:spcPts val="0"/>
              </a:spcBef>
              <a:buNone/>
            </a:pPr>
            <a:r>
              <a:rPr lang="en-AU" sz="1100" b="0" dirty="0">
                <a:solidFill>
                  <a:srgbClr val="CCCCCC"/>
                </a:solidFill>
                <a:effectLst/>
                <a:latin typeface="Consolas" panose="020B0609020204030204" pitchFamily="49" charset="0"/>
                <a:cs typeface="Consolas" panose="020B0609020204030204" pitchFamily="49" charset="0"/>
              </a:rPr>
              <a:t>    - </a:t>
            </a:r>
            <a:r>
              <a:rPr lang="en-AU" sz="1100" b="0" dirty="0" err="1">
                <a:solidFill>
                  <a:srgbClr val="CE9178"/>
                </a:solidFill>
                <a:effectLst/>
                <a:latin typeface="Consolas" panose="020B0609020204030204" pitchFamily="49" charset="0"/>
                <a:cs typeface="Consolas" panose="020B0609020204030204" pitchFamily="49" charset="0"/>
              </a:rPr>
              <a:t>kubernetes.io</a:t>
            </a:r>
            <a:r>
              <a:rPr lang="en-AU" sz="1100" b="0" dirty="0">
                <a:solidFill>
                  <a:srgbClr val="CE9178"/>
                </a:solidFill>
                <a:effectLst/>
                <a:latin typeface="Consolas" panose="020B0609020204030204" pitchFamily="49" charset="0"/>
                <a:cs typeface="Consolas" panose="020B0609020204030204" pitchFamily="49" charset="0"/>
              </a:rPr>
              <a:t>/</a:t>
            </a:r>
            <a:r>
              <a:rPr lang="en-AU" sz="1100" b="0" dirty="0" err="1">
                <a:solidFill>
                  <a:srgbClr val="CE9178"/>
                </a:solidFill>
                <a:effectLst/>
                <a:latin typeface="Consolas" panose="020B0609020204030204" pitchFamily="49" charset="0"/>
                <a:cs typeface="Consolas" panose="020B0609020204030204" pitchFamily="49" charset="0"/>
              </a:rPr>
              <a:t>pv</a:t>
            </a:r>
            <a:r>
              <a:rPr lang="en-AU" sz="1100" b="0" dirty="0">
                <a:solidFill>
                  <a:srgbClr val="CE9178"/>
                </a:solidFill>
                <a:effectLst/>
                <a:latin typeface="Consolas" panose="020B0609020204030204" pitchFamily="49" charset="0"/>
                <a:cs typeface="Consolas" panose="020B0609020204030204" pitchFamily="49" charset="0"/>
              </a:rPr>
              <a:t>-protection</a:t>
            </a:r>
            <a:endParaRPr lang="en-AU" sz="1100" b="0" dirty="0">
              <a:solidFill>
                <a:srgbClr val="CCCCCC"/>
              </a:solidFill>
              <a:effectLst/>
              <a:latin typeface="Consolas" panose="020B0609020204030204" pitchFamily="49" charset="0"/>
              <a:cs typeface="Consolas" panose="020B0609020204030204" pitchFamily="49" charset="0"/>
            </a:endParaRPr>
          </a:p>
          <a:p>
            <a:pPr marL="0" indent="0">
              <a:spcBef>
                <a:spcPts val="0"/>
              </a:spcBef>
              <a:buNone/>
            </a:pPr>
            <a:r>
              <a:rPr lang="en-AU" sz="1100" b="0" dirty="0">
                <a:solidFill>
                  <a:srgbClr val="CCCCCC"/>
                </a:solidFill>
                <a:effectLst/>
                <a:latin typeface="Consolas" panose="020B0609020204030204" pitchFamily="49" charset="0"/>
                <a:cs typeface="Consolas" panose="020B0609020204030204" pitchFamily="49" charset="0"/>
              </a:rPr>
              <a:t>    - </a:t>
            </a:r>
            <a:r>
              <a:rPr lang="en-AU" sz="1100" b="0" dirty="0">
                <a:solidFill>
                  <a:srgbClr val="CE9178"/>
                </a:solidFill>
                <a:effectLst/>
                <a:latin typeface="Consolas" panose="020B0609020204030204" pitchFamily="49" charset="0"/>
                <a:cs typeface="Consolas" panose="020B0609020204030204" pitchFamily="49" charset="0"/>
              </a:rPr>
              <a:t>external-</a:t>
            </a:r>
            <a:r>
              <a:rPr lang="en-AU" sz="1100" b="0" dirty="0" err="1">
                <a:solidFill>
                  <a:srgbClr val="CE9178"/>
                </a:solidFill>
                <a:effectLst/>
                <a:latin typeface="Consolas" panose="020B0609020204030204" pitchFamily="49" charset="0"/>
                <a:cs typeface="Consolas" panose="020B0609020204030204" pitchFamily="49" charset="0"/>
              </a:rPr>
              <a:t>attacher</a:t>
            </a:r>
            <a:r>
              <a:rPr lang="en-AU" sz="1100" b="0" dirty="0">
                <a:solidFill>
                  <a:srgbClr val="CE9178"/>
                </a:solidFill>
                <a:effectLst/>
                <a:latin typeface="Consolas" panose="020B0609020204030204" pitchFamily="49" charset="0"/>
                <a:cs typeface="Consolas" panose="020B0609020204030204" pitchFamily="49" charset="0"/>
              </a:rPr>
              <a:t>/</a:t>
            </a:r>
            <a:r>
              <a:rPr lang="en-AU" sz="1100" b="0" dirty="0" err="1">
                <a:solidFill>
                  <a:srgbClr val="CE9178"/>
                </a:solidFill>
                <a:effectLst/>
                <a:latin typeface="Consolas" panose="020B0609020204030204" pitchFamily="49" charset="0"/>
                <a:cs typeface="Consolas" panose="020B0609020204030204" pitchFamily="49" charset="0"/>
              </a:rPr>
              <a:t>ebs</a:t>
            </a:r>
            <a:r>
              <a:rPr lang="en-AU" sz="1100" b="0" dirty="0">
                <a:solidFill>
                  <a:srgbClr val="CE9178"/>
                </a:solidFill>
                <a:effectLst/>
                <a:latin typeface="Consolas" panose="020B0609020204030204" pitchFamily="49" charset="0"/>
                <a:cs typeface="Consolas" panose="020B0609020204030204" pitchFamily="49" charset="0"/>
              </a:rPr>
              <a:t>-</a:t>
            </a:r>
            <a:r>
              <a:rPr lang="en-AU" sz="1100" b="0" dirty="0" err="1">
                <a:solidFill>
                  <a:srgbClr val="CE9178"/>
                </a:solidFill>
                <a:effectLst/>
                <a:latin typeface="Consolas" panose="020B0609020204030204" pitchFamily="49" charset="0"/>
                <a:cs typeface="Consolas" panose="020B0609020204030204" pitchFamily="49" charset="0"/>
              </a:rPr>
              <a:t>csi</a:t>
            </a:r>
            <a:r>
              <a:rPr lang="en-AU" sz="1100" b="0" dirty="0">
                <a:solidFill>
                  <a:srgbClr val="CE9178"/>
                </a:solidFill>
                <a:effectLst/>
                <a:latin typeface="Consolas" panose="020B0609020204030204" pitchFamily="49" charset="0"/>
                <a:cs typeface="Consolas" panose="020B0609020204030204" pitchFamily="49" charset="0"/>
              </a:rPr>
              <a:t>-</a:t>
            </a:r>
            <a:r>
              <a:rPr lang="en-AU" sz="1100" b="0" dirty="0" err="1">
                <a:solidFill>
                  <a:srgbClr val="CE9178"/>
                </a:solidFill>
                <a:effectLst/>
                <a:latin typeface="Consolas" panose="020B0609020204030204" pitchFamily="49" charset="0"/>
                <a:cs typeface="Consolas" panose="020B0609020204030204" pitchFamily="49" charset="0"/>
              </a:rPr>
              <a:t>aws</a:t>
            </a:r>
            <a:r>
              <a:rPr lang="en-AU" sz="1100" b="0" dirty="0">
                <a:solidFill>
                  <a:srgbClr val="CE9178"/>
                </a:solidFill>
                <a:effectLst/>
                <a:latin typeface="Consolas" panose="020B0609020204030204" pitchFamily="49" charset="0"/>
                <a:cs typeface="Consolas" panose="020B0609020204030204" pitchFamily="49" charset="0"/>
              </a:rPr>
              <a:t>-com</a:t>
            </a:r>
            <a:endParaRPr lang="en-AU" sz="1100" b="0" dirty="0">
              <a:solidFill>
                <a:srgbClr val="CCCCCC"/>
              </a:solidFill>
              <a:effectLst/>
              <a:latin typeface="Consolas" panose="020B0609020204030204" pitchFamily="49" charset="0"/>
              <a:cs typeface="Consolas" panose="020B0609020204030204" pitchFamily="49" charset="0"/>
            </a:endParaRPr>
          </a:p>
          <a:p>
            <a:pPr marL="0" indent="0" algn="l">
              <a:spcBef>
                <a:spcPts val="0"/>
              </a:spcBef>
              <a:buNone/>
            </a:pPr>
            <a:r>
              <a:rPr lang="en-AU" sz="1100" dirty="0">
                <a:solidFill>
                  <a:srgbClr val="222222"/>
                </a:solidFill>
                <a:latin typeface="Amazon Ember" panose="020B0603020204020204" pitchFamily="34" charset="0"/>
                <a:ea typeface="Amazon Ember" panose="020B0603020204020204" pitchFamily="34" charset="0"/>
                <a:cs typeface="Amazon Ember" panose="020B0603020204020204" pitchFamily="34" charset="0"/>
              </a:rPr>
              <a:t>```</a:t>
            </a:r>
          </a:p>
          <a:p>
            <a:pPr marL="0" indent="0" algn="l">
              <a:buNone/>
            </a:pP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554189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Leader  </a:t>
            </a:r>
          </a:p>
        </p:txBody>
      </p:sp>
      <p:pic>
        <p:nvPicPr>
          <p:cNvPr id="4" name="Picture 3">
            <a:extLst>
              <a:ext uri="{FF2B5EF4-FFF2-40B4-BE49-F238E27FC236}">
                <a16:creationId xmlns:a16="http://schemas.microsoft.com/office/drawing/2014/main" id="{ECD20091-2BCE-3689-3EA1-1807C49268BA}"/>
              </a:ext>
            </a:extLst>
          </p:cNvPr>
          <p:cNvPicPr>
            <a:picLocks noChangeAspect="1"/>
          </p:cNvPicPr>
          <p:nvPr/>
        </p:nvPicPr>
        <p:blipFill>
          <a:blip r:embed="rId3"/>
          <a:stretch>
            <a:fillRect/>
          </a:stretch>
        </p:blipFill>
        <p:spPr>
          <a:xfrm>
            <a:off x="179980" y="2016595"/>
            <a:ext cx="8784039" cy="2494064"/>
          </a:xfrm>
          <a:prstGeom prst="rect">
            <a:avLst/>
          </a:prstGeom>
        </p:spPr>
      </p:pic>
      <p:sp>
        <p:nvSpPr>
          <p:cNvPr id="5" name="TextBox 4">
            <a:extLst>
              <a:ext uri="{FF2B5EF4-FFF2-40B4-BE49-F238E27FC236}">
                <a16:creationId xmlns:a16="http://schemas.microsoft.com/office/drawing/2014/main" id="{E8B5F9ED-839E-D103-A450-DE5D319828F2}"/>
              </a:ext>
            </a:extLst>
          </p:cNvPr>
          <p:cNvSpPr txBox="1"/>
          <p:nvPr/>
        </p:nvSpPr>
        <p:spPr>
          <a:xfrm>
            <a:off x="148785" y="733191"/>
            <a:ext cx="8815234" cy="369332"/>
          </a:xfrm>
          <a:prstGeom prst="rect">
            <a:avLst/>
          </a:prstGeom>
          <a:noFill/>
        </p:spPr>
        <p:txBody>
          <a:bodyPr wrap="none" rtlCol="0">
            <a:spAutoFit/>
          </a:bodyPr>
          <a:lstStyle/>
          <a:p>
            <a:r>
              <a:rPr lang="en-US" dirty="0"/>
              <a:t>How the leader selection is happening between two members in the controller pods?</a:t>
            </a:r>
          </a:p>
        </p:txBody>
      </p:sp>
    </p:spTree>
    <p:extLst>
      <p:ext uri="{BB962C8B-B14F-4D97-AF65-F5344CB8AC3E}">
        <p14:creationId xmlns:p14="http://schemas.microsoft.com/office/powerpoint/2010/main" val="41700144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Leader  </a:t>
            </a:r>
          </a:p>
        </p:txBody>
      </p:sp>
      <p:sp>
        <p:nvSpPr>
          <p:cNvPr id="7" name="Content Placeholder 6">
            <a:extLst>
              <a:ext uri="{FF2B5EF4-FFF2-40B4-BE49-F238E27FC236}">
                <a16:creationId xmlns:a16="http://schemas.microsoft.com/office/drawing/2014/main" id="{298DC2CA-15C3-0B2A-C9A1-39EC52BCF538}"/>
              </a:ext>
            </a:extLst>
          </p:cNvPr>
          <p:cNvSpPr>
            <a:spLocks noGrp="1"/>
          </p:cNvSpPr>
          <p:nvPr>
            <p:ph idx="1"/>
          </p:nvPr>
        </p:nvSpPr>
        <p:spPr>
          <a:xfrm>
            <a:off x="80010" y="630450"/>
            <a:ext cx="8983980" cy="4043150"/>
          </a:xfrm>
        </p:spPr>
        <p:txBody>
          <a:bodyPr/>
          <a:lstStyle/>
          <a:p>
            <a:pPr marL="0" indent="0">
              <a:spcBef>
                <a:spcPts val="0"/>
              </a:spcBef>
              <a:buNone/>
            </a:pPr>
            <a:r>
              <a:rPr lang="en-AU" sz="1000" b="1" dirty="0">
                <a:solidFill>
                  <a:srgbClr val="FC2218"/>
                </a:solidFill>
                <a:effectLst/>
                <a:latin typeface="Consolas" panose="020B0609020204030204" pitchFamily="49" charset="0"/>
                <a:cs typeface="Consolas" panose="020B0609020204030204" pitchFamily="49" charset="0"/>
              </a:rPr>
              <a:t>❯</a:t>
            </a:r>
            <a:r>
              <a:rPr lang="en-US" sz="1000" b="1" dirty="0">
                <a:latin typeface="Consolas" panose="020B0609020204030204" pitchFamily="49" charset="0"/>
                <a:cs typeface="Consolas" panose="020B0609020204030204" pitchFamily="49" charset="0"/>
              </a:rPr>
              <a:t> </a:t>
            </a:r>
            <a:r>
              <a:rPr lang="en-US" sz="1000" b="1" dirty="0" err="1">
                <a:latin typeface="Consolas" panose="020B0609020204030204" pitchFamily="49" charset="0"/>
                <a:cs typeface="Consolas" panose="020B0609020204030204" pitchFamily="49" charset="0"/>
              </a:rPr>
              <a:t>kubectl</a:t>
            </a:r>
            <a:r>
              <a:rPr lang="en-US" sz="1000" b="1" dirty="0">
                <a:latin typeface="Consolas" panose="020B0609020204030204" pitchFamily="49" charset="0"/>
                <a:cs typeface="Consolas" panose="020B0609020204030204" pitchFamily="49" charset="0"/>
              </a:rPr>
              <a:t> -n </a:t>
            </a:r>
            <a:r>
              <a:rPr lang="en-US" sz="1000" b="1" dirty="0" err="1">
                <a:latin typeface="Consolas" panose="020B0609020204030204" pitchFamily="49" charset="0"/>
                <a:cs typeface="Consolas" panose="020B0609020204030204" pitchFamily="49" charset="0"/>
              </a:rPr>
              <a:t>kube</a:t>
            </a:r>
            <a:r>
              <a:rPr lang="en-US" sz="1000" b="1" dirty="0">
                <a:latin typeface="Consolas" panose="020B0609020204030204" pitchFamily="49" charset="0"/>
                <a:cs typeface="Consolas" panose="020B0609020204030204" pitchFamily="49" charset="0"/>
              </a:rPr>
              <a:t>-system get lease </a:t>
            </a:r>
          </a:p>
          <a:p>
            <a:pPr marL="0" indent="0">
              <a:spcBef>
                <a:spcPts val="0"/>
              </a:spcBef>
              <a:buNone/>
            </a:pPr>
            <a:r>
              <a:rPr lang="en-US" sz="900" dirty="0">
                <a:latin typeface="Consolas" panose="020B0609020204030204" pitchFamily="49" charset="0"/>
                <a:cs typeface="Consolas" panose="020B0609020204030204" pitchFamily="49" charset="0"/>
              </a:rPr>
              <a:t>NAME                                          HOLDER                                                                                AGE</a:t>
            </a:r>
          </a:p>
          <a:p>
            <a:pPr marL="0" indent="0">
              <a:spcBef>
                <a:spcPts val="0"/>
              </a:spcBef>
              <a:buNone/>
            </a:pPr>
            <a:r>
              <a:rPr lang="en-US" sz="900" dirty="0">
                <a:latin typeface="Consolas" panose="020B0609020204030204" pitchFamily="49" charset="0"/>
                <a:cs typeface="Consolas" panose="020B0609020204030204" pitchFamily="49" charset="0"/>
              </a:rPr>
              <a:t>cloud-controller-manager                      ip-10-0-62-130.ap-southeast-2.compute.internal_7b682ef6-55b1-4c55-a528-ce62c6b86b27   7h</a:t>
            </a:r>
          </a:p>
          <a:p>
            <a:pPr marL="0" indent="0">
              <a:spcBef>
                <a:spcPts val="0"/>
              </a:spcBef>
              <a:buNone/>
            </a:pPr>
            <a:r>
              <a:rPr lang="en-US" sz="900" dirty="0">
                <a:latin typeface="Consolas" panose="020B0609020204030204" pitchFamily="49" charset="0"/>
                <a:cs typeface="Consolas" panose="020B0609020204030204" pitchFamily="49" charset="0"/>
              </a:rPr>
              <a:t>cp-</a:t>
            </a:r>
            <a:r>
              <a:rPr lang="en-US" sz="900" dirty="0" err="1">
                <a:latin typeface="Consolas" panose="020B0609020204030204" pitchFamily="49" charset="0"/>
                <a:cs typeface="Consolas" panose="020B0609020204030204" pitchFamily="49" charset="0"/>
              </a:rPr>
              <a:t>vpc</a:t>
            </a:r>
            <a:r>
              <a:rPr lang="en-US" sz="900" dirty="0">
                <a:latin typeface="Consolas" panose="020B0609020204030204" pitchFamily="49" charset="0"/>
                <a:cs typeface="Consolas" panose="020B0609020204030204" pitchFamily="49" charset="0"/>
              </a:rPr>
              <a:t>-resource-controller                    ip-10-0-62-130.ap-southeast-2.compute.internal_b258843e-618b-4236-8efb-dddde3039738   6h59m</a:t>
            </a:r>
          </a:p>
          <a:p>
            <a:pPr marL="0" indent="0">
              <a:spcBef>
                <a:spcPts val="0"/>
              </a:spcBef>
              <a:buNone/>
            </a:pPr>
            <a:r>
              <a:rPr lang="en-US" sz="900" dirty="0" err="1">
                <a:latin typeface="Consolas" panose="020B0609020204030204" pitchFamily="49" charset="0"/>
                <a:cs typeface="Consolas" panose="020B0609020204030204" pitchFamily="49" charset="0"/>
              </a:rPr>
              <a:t>ebs</a:t>
            </a:r>
            <a:r>
              <a:rPr lang="en-US" sz="900" dirty="0">
                <a:latin typeface="Consolas" panose="020B0609020204030204" pitchFamily="49" charset="0"/>
                <a:cs typeface="Consolas" panose="020B0609020204030204" pitchFamily="49" charset="0"/>
              </a:rPr>
              <a:t>-</a:t>
            </a:r>
            <a:r>
              <a:rPr lang="en-US" sz="900" dirty="0" err="1">
                <a:latin typeface="Consolas" panose="020B0609020204030204" pitchFamily="49" charset="0"/>
                <a:cs typeface="Consolas" panose="020B0609020204030204" pitchFamily="49" charset="0"/>
              </a:rPr>
              <a:t>csi</a:t>
            </a:r>
            <a:r>
              <a:rPr lang="en-US" sz="900" dirty="0">
                <a:latin typeface="Consolas" panose="020B0609020204030204" pitchFamily="49" charset="0"/>
                <a:cs typeface="Consolas" panose="020B0609020204030204" pitchFamily="49" charset="0"/>
              </a:rPr>
              <a:t>-</a:t>
            </a:r>
            <a:r>
              <a:rPr lang="en-US" sz="900" dirty="0" err="1">
                <a:latin typeface="Consolas" panose="020B0609020204030204" pitchFamily="49" charset="0"/>
                <a:cs typeface="Consolas" panose="020B0609020204030204" pitchFamily="49" charset="0"/>
              </a:rPr>
              <a:t>aws</a:t>
            </a:r>
            <a:r>
              <a:rPr lang="en-US" sz="900" dirty="0">
                <a:latin typeface="Consolas" panose="020B0609020204030204" pitchFamily="49" charset="0"/>
                <a:cs typeface="Consolas" panose="020B0609020204030204" pitchFamily="49" charset="0"/>
              </a:rPr>
              <a:t>-com                               1686359567852-2373-ebs-csi-aws-com                                                    4h59m</a:t>
            </a:r>
          </a:p>
          <a:p>
            <a:pPr marL="0" indent="0">
              <a:spcBef>
                <a:spcPts val="0"/>
              </a:spcBef>
              <a:buNone/>
            </a:pPr>
            <a:r>
              <a:rPr lang="en-US" sz="900" dirty="0" err="1">
                <a:latin typeface="Consolas" panose="020B0609020204030204" pitchFamily="49" charset="0"/>
                <a:cs typeface="Consolas" panose="020B0609020204030204" pitchFamily="49" charset="0"/>
              </a:rPr>
              <a:t>eks</a:t>
            </a:r>
            <a:r>
              <a:rPr lang="en-US" sz="900" dirty="0">
                <a:latin typeface="Consolas" panose="020B0609020204030204" pitchFamily="49" charset="0"/>
                <a:cs typeface="Consolas" panose="020B0609020204030204" pitchFamily="49" charset="0"/>
              </a:rPr>
              <a:t>-certificates-controller                   ip-10-0-62-130.ap-southeast-2.compute.internal                                        6h59m</a:t>
            </a:r>
          </a:p>
          <a:p>
            <a:pPr marL="0" indent="0">
              <a:spcBef>
                <a:spcPts val="0"/>
              </a:spcBef>
              <a:buNone/>
            </a:pPr>
            <a:r>
              <a:rPr lang="en-US" sz="900" dirty="0">
                <a:latin typeface="Consolas" panose="020B0609020204030204" pitchFamily="49" charset="0"/>
                <a:cs typeface="Consolas" panose="020B0609020204030204" pitchFamily="49" charset="0"/>
              </a:rPr>
              <a:t>external-</a:t>
            </a:r>
            <a:r>
              <a:rPr lang="en-US" sz="900" dirty="0" err="1">
                <a:latin typeface="Consolas" panose="020B0609020204030204" pitchFamily="49" charset="0"/>
                <a:cs typeface="Consolas" panose="020B0609020204030204" pitchFamily="49" charset="0"/>
              </a:rPr>
              <a:t>attacher</a:t>
            </a:r>
            <a:r>
              <a:rPr lang="en-US" sz="900" dirty="0">
                <a:latin typeface="Consolas" panose="020B0609020204030204" pitchFamily="49" charset="0"/>
                <a:cs typeface="Consolas" panose="020B0609020204030204" pitchFamily="49" charset="0"/>
              </a:rPr>
              <a:t>-leader-</a:t>
            </a:r>
            <a:r>
              <a:rPr lang="en-US" sz="900" dirty="0" err="1">
                <a:latin typeface="Consolas" panose="020B0609020204030204" pitchFamily="49" charset="0"/>
                <a:cs typeface="Consolas" panose="020B0609020204030204" pitchFamily="49" charset="0"/>
              </a:rPr>
              <a:t>ebs</a:t>
            </a:r>
            <a:r>
              <a:rPr lang="en-US" sz="900" dirty="0">
                <a:latin typeface="Consolas" panose="020B0609020204030204" pitchFamily="49" charset="0"/>
                <a:cs typeface="Consolas" panose="020B0609020204030204" pitchFamily="49" charset="0"/>
              </a:rPr>
              <a:t>-</a:t>
            </a:r>
            <a:r>
              <a:rPr lang="en-US" sz="900" dirty="0" err="1">
                <a:latin typeface="Consolas" panose="020B0609020204030204" pitchFamily="49" charset="0"/>
                <a:cs typeface="Consolas" panose="020B0609020204030204" pitchFamily="49" charset="0"/>
              </a:rPr>
              <a:t>csi</a:t>
            </a:r>
            <a:r>
              <a:rPr lang="en-US" sz="900" dirty="0">
                <a:latin typeface="Consolas" panose="020B0609020204030204" pitchFamily="49" charset="0"/>
                <a:cs typeface="Consolas" panose="020B0609020204030204" pitchFamily="49" charset="0"/>
              </a:rPr>
              <a:t>-</a:t>
            </a:r>
            <a:r>
              <a:rPr lang="en-US" sz="900" dirty="0" err="1">
                <a:latin typeface="Consolas" panose="020B0609020204030204" pitchFamily="49" charset="0"/>
                <a:cs typeface="Consolas" panose="020B0609020204030204" pitchFamily="49" charset="0"/>
              </a:rPr>
              <a:t>aws</a:t>
            </a:r>
            <a:r>
              <a:rPr lang="en-US" sz="900" dirty="0">
                <a:latin typeface="Consolas" panose="020B0609020204030204" pitchFamily="49" charset="0"/>
                <a:cs typeface="Consolas" panose="020B0609020204030204" pitchFamily="49" charset="0"/>
              </a:rPr>
              <a:t>-com      ebs-csi-controller-f9fd8b44c-8x9rk                                                    4h59m</a:t>
            </a:r>
          </a:p>
          <a:p>
            <a:pPr marL="0" indent="0">
              <a:spcBef>
                <a:spcPts val="0"/>
              </a:spcBef>
              <a:buNone/>
            </a:pPr>
            <a:r>
              <a:rPr lang="en-US" sz="900" dirty="0">
                <a:latin typeface="Consolas" panose="020B0609020204030204" pitchFamily="49" charset="0"/>
                <a:cs typeface="Consolas" panose="020B0609020204030204" pitchFamily="49" charset="0"/>
              </a:rPr>
              <a:t>external-</a:t>
            </a:r>
            <a:r>
              <a:rPr lang="en-US" sz="900" dirty="0" err="1">
                <a:latin typeface="Consolas" panose="020B0609020204030204" pitchFamily="49" charset="0"/>
                <a:cs typeface="Consolas" panose="020B0609020204030204" pitchFamily="49" charset="0"/>
              </a:rPr>
              <a:t>snapshotter</a:t>
            </a:r>
            <a:r>
              <a:rPr lang="en-US" sz="900" dirty="0">
                <a:latin typeface="Consolas" panose="020B0609020204030204" pitchFamily="49" charset="0"/>
                <a:cs typeface="Consolas" panose="020B0609020204030204" pitchFamily="49" charset="0"/>
              </a:rPr>
              <a:t>-leader-</a:t>
            </a:r>
            <a:r>
              <a:rPr lang="en-US" sz="900" dirty="0" err="1">
                <a:latin typeface="Consolas" panose="020B0609020204030204" pitchFamily="49" charset="0"/>
                <a:cs typeface="Consolas" panose="020B0609020204030204" pitchFamily="49" charset="0"/>
              </a:rPr>
              <a:t>ebs</a:t>
            </a:r>
            <a:r>
              <a:rPr lang="en-US" sz="900" dirty="0">
                <a:latin typeface="Consolas" panose="020B0609020204030204" pitchFamily="49" charset="0"/>
                <a:cs typeface="Consolas" panose="020B0609020204030204" pitchFamily="49" charset="0"/>
              </a:rPr>
              <a:t>-</a:t>
            </a:r>
            <a:r>
              <a:rPr lang="en-US" sz="900" dirty="0" err="1">
                <a:latin typeface="Consolas" panose="020B0609020204030204" pitchFamily="49" charset="0"/>
                <a:cs typeface="Consolas" panose="020B0609020204030204" pitchFamily="49" charset="0"/>
              </a:rPr>
              <a:t>csi</a:t>
            </a:r>
            <a:r>
              <a:rPr lang="en-US" sz="900" dirty="0">
                <a:latin typeface="Consolas" panose="020B0609020204030204" pitchFamily="49" charset="0"/>
                <a:cs typeface="Consolas" panose="020B0609020204030204" pitchFamily="49" charset="0"/>
              </a:rPr>
              <a:t>-</a:t>
            </a:r>
            <a:r>
              <a:rPr lang="en-US" sz="900" dirty="0" err="1">
                <a:latin typeface="Consolas" panose="020B0609020204030204" pitchFamily="49" charset="0"/>
                <a:cs typeface="Consolas" panose="020B0609020204030204" pitchFamily="49" charset="0"/>
              </a:rPr>
              <a:t>aws</a:t>
            </a:r>
            <a:r>
              <a:rPr lang="en-US" sz="900" dirty="0">
                <a:latin typeface="Consolas" panose="020B0609020204030204" pitchFamily="49" charset="0"/>
                <a:cs typeface="Consolas" panose="020B0609020204030204" pitchFamily="49" charset="0"/>
              </a:rPr>
              <a:t>-com   ebs-csi-controller-f9fd8b44c-8x9rk                                                    4h59m</a:t>
            </a:r>
          </a:p>
          <a:p>
            <a:pPr marL="0" indent="0">
              <a:spcBef>
                <a:spcPts val="0"/>
              </a:spcBef>
              <a:buNone/>
            </a:pPr>
            <a:r>
              <a:rPr lang="en-US" sz="900" dirty="0" err="1">
                <a:latin typeface="Consolas" panose="020B0609020204030204" pitchFamily="49" charset="0"/>
                <a:cs typeface="Consolas" panose="020B0609020204030204" pitchFamily="49" charset="0"/>
              </a:rPr>
              <a:t>kube</a:t>
            </a:r>
            <a:r>
              <a:rPr lang="en-US" sz="900" dirty="0">
                <a:latin typeface="Consolas" panose="020B0609020204030204" pitchFamily="49" charset="0"/>
                <a:cs typeface="Consolas" panose="020B0609020204030204" pitchFamily="49" charset="0"/>
              </a:rPr>
              <a:t>-controller-manager                       ip-10-0-62-130.ap-southeast-2.compute.internal_cbda9091-9af1-4a24-ad47-7fa1bcc4055f   7h</a:t>
            </a:r>
          </a:p>
          <a:p>
            <a:pPr marL="0" indent="0">
              <a:spcBef>
                <a:spcPts val="0"/>
              </a:spcBef>
              <a:buNone/>
            </a:pPr>
            <a:r>
              <a:rPr lang="en-US" sz="900" dirty="0" err="1">
                <a:latin typeface="Consolas" panose="020B0609020204030204" pitchFamily="49" charset="0"/>
                <a:cs typeface="Consolas" panose="020B0609020204030204" pitchFamily="49" charset="0"/>
              </a:rPr>
              <a:t>kube</a:t>
            </a:r>
            <a:r>
              <a:rPr lang="en-US" sz="900" dirty="0">
                <a:latin typeface="Consolas" panose="020B0609020204030204" pitchFamily="49" charset="0"/>
                <a:cs typeface="Consolas" panose="020B0609020204030204" pitchFamily="49" charset="0"/>
              </a:rPr>
              <a:t>-scheduler                                ip-10-0-62-130.ap-southeast-2.compute.internal_1d902689-7d6d-4f6a-9fd7-a6099df1c0d8   6h59m</a:t>
            </a:r>
          </a:p>
          <a:p>
            <a:pPr marL="0" indent="0">
              <a:spcBef>
                <a:spcPts val="0"/>
              </a:spcBef>
              <a:buNone/>
            </a:pPr>
            <a:endParaRPr lang="en-US" sz="900" dirty="0">
              <a:latin typeface="Consolas" panose="020B0609020204030204" pitchFamily="49" charset="0"/>
              <a:cs typeface="Consolas" panose="020B0609020204030204" pitchFamily="49" charset="0"/>
            </a:endParaRPr>
          </a:p>
          <a:p>
            <a:pPr marL="0" indent="0">
              <a:spcBef>
                <a:spcPts val="0"/>
              </a:spcBef>
              <a:buNone/>
            </a:pPr>
            <a:r>
              <a:rPr lang="en-US" sz="900" dirty="0">
                <a:latin typeface="Consolas" panose="020B0609020204030204" pitchFamily="49" charset="0"/>
                <a:cs typeface="Consolas" panose="020B0609020204030204" pitchFamily="49" charset="0"/>
              </a:rPr>
              <a:t>-----------------------------------------------------------------------------------------------------------------------------------------</a:t>
            </a:r>
          </a:p>
          <a:p>
            <a:pPr marL="0" indent="0">
              <a:spcBef>
                <a:spcPts val="0"/>
              </a:spcBef>
              <a:buNone/>
            </a:pPr>
            <a:endParaRPr lang="en-US" sz="900" dirty="0">
              <a:latin typeface="Consolas" panose="020B0609020204030204" pitchFamily="49" charset="0"/>
              <a:cs typeface="Consolas" panose="020B0609020204030204" pitchFamily="49" charset="0"/>
            </a:endParaRPr>
          </a:p>
          <a:p>
            <a:pPr marL="0" indent="0">
              <a:spcBef>
                <a:spcPts val="0"/>
              </a:spcBef>
              <a:buNone/>
            </a:pPr>
            <a:r>
              <a:rPr lang="en-AU" sz="1000" b="1" dirty="0">
                <a:solidFill>
                  <a:srgbClr val="FC2218"/>
                </a:solidFill>
                <a:effectLst/>
                <a:latin typeface="Consolas" panose="020B0609020204030204" pitchFamily="49" charset="0"/>
                <a:cs typeface="Consolas" panose="020B0609020204030204" pitchFamily="49" charset="0"/>
              </a:rPr>
              <a:t>❯</a:t>
            </a:r>
            <a:r>
              <a:rPr lang="en-AU" sz="1000" b="1" dirty="0">
                <a:solidFill>
                  <a:srgbClr val="000000"/>
                </a:solidFill>
                <a:effectLst/>
                <a:latin typeface="Consolas" panose="020B0609020204030204" pitchFamily="49" charset="0"/>
                <a:cs typeface="Consolas" panose="020B0609020204030204" pitchFamily="49" charset="0"/>
              </a:rPr>
              <a:t> </a:t>
            </a:r>
            <a:r>
              <a:rPr lang="en-AU" sz="1000" b="1" dirty="0" err="1">
                <a:solidFill>
                  <a:srgbClr val="000000"/>
                </a:solidFill>
                <a:effectLst/>
                <a:latin typeface="Consolas" panose="020B0609020204030204" pitchFamily="49" charset="0"/>
                <a:cs typeface="Consolas" panose="020B0609020204030204" pitchFamily="49" charset="0"/>
              </a:rPr>
              <a:t>kubectl</a:t>
            </a:r>
            <a:r>
              <a:rPr lang="en-AU" sz="1000" b="1" dirty="0">
                <a:solidFill>
                  <a:srgbClr val="000000"/>
                </a:solidFill>
                <a:effectLst/>
                <a:latin typeface="Consolas" panose="020B0609020204030204" pitchFamily="49" charset="0"/>
                <a:cs typeface="Consolas" panose="020B0609020204030204" pitchFamily="49" charset="0"/>
              </a:rPr>
              <a:t> -n </a:t>
            </a:r>
            <a:r>
              <a:rPr lang="en-AU" sz="1000" b="1" dirty="0" err="1">
                <a:solidFill>
                  <a:srgbClr val="000000"/>
                </a:solidFill>
                <a:effectLst/>
                <a:latin typeface="Consolas" panose="020B0609020204030204" pitchFamily="49" charset="0"/>
                <a:cs typeface="Consolas" panose="020B0609020204030204" pitchFamily="49" charset="0"/>
              </a:rPr>
              <a:t>kube</a:t>
            </a:r>
            <a:r>
              <a:rPr lang="en-AU" sz="1000" b="1" dirty="0">
                <a:solidFill>
                  <a:srgbClr val="000000"/>
                </a:solidFill>
                <a:effectLst/>
                <a:latin typeface="Consolas" panose="020B0609020204030204" pitchFamily="49" charset="0"/>
                <a:cs typeface="Consolas" panose="020B0609020204030204" pitchFamily="49" charset="0"/>
              </a:rPr>
              <a:t>-system describe lease external-</a:t>
            </a:r>
            <a:r>
              <a:rPr lang="en-AU" sz="1000" b="1" dirty="0" err="1">
                <a:solidFill>
                  <a:srgbClr val="000000"/>
                </a:solidFill>
                <a:effectLst/>
                <a:latin typeface="Consolas" panose="020B0609020204030204" pitchFamily="49" charset="0"/>
                <a:cs typeface="Consolas" panose="020B0609020204030204" pitchFamily="49" charset="0"/>
              </a:rPr>
              <a:t>attacher</a:t>
            </a:r>
            <a:r>
              <a:rPr lang="en-AU" sz="1000" b="1" dirty="0">
                <a:solidFill>
                  <a:srgbClr val="000000"/>
                </a:solidFill>
                <a:effectLst/>
                <a:latin typeface="Consolas" panose="020B0609020204030204" pitchFamily="49" charset="0"/>
                <a:cs typeface="Consolas" panose="020B0609020204030204" pitchFamily="49" charset="0"/>
              </a:rPr>
              <a:t>-leader-</a:t>
            </a:r>
            <a:r>
              <a:rPr lang="en-AU" sz="1000" b="1" dirty="0" err="1">
                <a:solidFill>
                  <a:srgbClr val="000000"/>
                </a:solidFill>
                <a:effectLst/>
                <a:latin typeface="Consolas" panose="020B0609020204030204" pitchFamily="49" charset="0"/>
                <a:cs typeface="Consolas" panose="020B0609020204030204" pitchFamily="49" charset="0"/>
              </a:rPr>
              <a:t>ebs</a:t>
            </a:r>
            <a:r>
              <a:rPr lang="en-AU" sz="1000" b="1" dirty="0">
                <a:solidFill>
                  <a:srgbClr val="000000"/>
                </a:solidFill>
                <a:effectLst/>
                <a:latin typeface="Consolas" panose="020B0609020204030204" pitchFamily="49" charset="0"/>
                <a:cs typeface="Consolas" panose="020B0609020204030204" pitchFamily="49" charset="0"/>
              </a:rPr>
              <a:t>-</a:t>
            </a:r>
            <a:r>
              <a:rPr lang="en-AU" sz="1000" b="1" dirty="0" err="1">
                <a:solidFill>
                  <a:srgbClr val="000000"/>
                </a:solidFill>
                <a:effectLst/>
                <a:latin typeface="Consolas" panose="020B0609020204030204" pitchFamily="49" charset="0"/>
                <a:cs typeface="Consolas" panose="020B0609020204030204" pitchFamily="49" charset="0"/>
              </a:rPr>
              <a:t>csi</a:t>
            </a:r>
            <a:r>
              <a:rPr lang="en-AU" sz="1000" b="1" dirty="0">
                <a:solidFill>
                  <a:srgbClr val="000000"/>
                </a:solidFill>
                <a:effectLst/>
                <a:latin typeface="Consolas" panose="020B0609020204030204" pitchFamily="49" charset="0"/>
                <a:cs typeface="Consolas" panose="020B0609020204030204" pitchFamily="49" charset="0"/>
              </a:rPr>
              <a:t>-</a:t>
            </a:r>
            <a:r>
              <a:rPr lang="en-AU" sz="1000" b="1" dirty="0" err="1">
                <a:solidFill>
                  <a:srgbClr val="000000"/>
                </a:solidFill>
                <a:effectLst/>
                <a:latin typeface="Consolas" panose="020B0609020204030204" pitchFamily="49" charset="0"/>
                <a:cs typeface="Consolas" panose="020B0609020204030204" pitchFamily="49" charset="0"/>
              </a:rPr>
              <a:t>aws</a:t>
            </a:r>
            <a:r>
              <a:rPr lang="en-AU" sz="1000" b="1" dirty="0">
                <a:solidFill>
                  <a:srgbClr val="000000"/>
                </a:solidFill>
                <a:effectLst/>
                <a:latin typeface="Consolas" panose="020B0609020204030204" pitchFamily="49" charset="0"/>
                <a:cs typeface="Consolas" panose="020B0609020204030204" pitchFamily="49" charset="0"/>
              </a:rPr>
              <a:t>-com</a:t>
            </a:r>
          </a:p>
          <a:p>
            <a:pPr marL="0" indent="0">
              <a:spcBef>
                <a:spcPts val="0"/>
              </a:spcBef>
              <a:buNone/>
            </a:pPr>
            <a:r>
              <a:rPr lang="en-AU" sz="900" b="0" dirty="0">
                <a:solidFill>
                  <a:srgbClr val="569CD6"/>
                </a:solidFill>
                <a:effectLst/>
                <a:latin typeface="Consolas" panose="020B0609020204030204" pitchFamily="49" charset="0"/>
                <a:cs typeface="Consolas" panose="020B0609020204030204" pitchFamily="49" charset="0"/>
              </a:rPr>
              <a:t>Name</a:t>
            </a:r>
            <a:r>
              <a:rPr lang="en-AU" sz="900" b="0" dirty="0">
                <a:solidFill>
                  <a:srgbClr val="CCCCCC"/>
                </a:solidFill>
                <a:effectLst/>
                <a:latin typeface="Consolas" panose="020B0609020204030204" pitchFamily="49" charset="0"/>
                <a:cs typeface="Consolas" panose="020B0609020204030204" pitchFamily="49" charset="0"/>
              </a:rPr>
              <a:t>: </a:t>
            </a:r>
            <a:r>
              <a:rPr lang="en-AU" sz="900" b="0" dirty="0">
                <a:solidFill>
                  <a:srgbClr val="CE9178"/>
                </a:solidFill>
                <a:effectLst/>
                <a:latin typeface="Consolas" panose="020B0609020204030204" pitchFamily="49" charset="0"/>
                <a:cs typeface="Consolas" panose="020B0609020204030204" pitchFamily="49" charset="0"/>
              </a:rPr>
              <a:t>external-</a:t>
            </a:r>
            <a:r>
              <a:rPr lang="en-AU" sz="900" b="0" dirty="0" err="1">
                <a:solidFill>
                  <a:srgbClr val="CE9178"/>
                </a:solidFill>
                <a:effectLst/>
                <a:latin typeface="Consolas" panose="020B0609020204030204" pitchFamily="49" charset="0"/>
                <a:cs typeface="Consolas" panose="020B0609020204030204" pitchFamily="49" charset="0"/>
              </a:rPr>
              <a:t>attacher</a:t>
            </a:r>
            <a:r>
              <a:rPr lang="en-AU" sz="900" b="0" dirty="0">
                <a:solidFill>
                  <a:srgbClr val="CE9178"/>
                </a:solidFill>
                <a:effectLst/>
                <a:latin typeface="Consolas" panose="020B0609020204030204" pitchFamily="49" charset="0"/>
                <a:cs typeface="Consolas" panose="020B0609020204030204" pitchFamily="49" charset="0"/>
              </a:rPr>
              <a:t>-leader-</a:t>
            </a:r>
            <a:r>
              <a:rPr lang="en-AU" sz="900" b="0" dirty="0" err="1">
                <a:solidFill>
                  <a:srgbClr val="CE9178"/>
                </a:solidFill>
                <a:effectLst/>
                <a:latin typeface="Consolas" panose="020B0609020204030204" pitchFamily="49" charset="0"/>
                <a:cs typeface="Consolas" panose="020B0609020204030204" pitchFamily="49" charset="0"/>
              </a:rPr>
              <a:t>ebs</a:t>
            </a:r>
            <a:r>
              <a:rPr lang="en-AU" sz="900" b="0" dirty="0">
                <a:solidFill>
                  <a:srgbClr val="CE9178"/>
                </a:solidFill>
                <a:effectLst/>
                <a:latin typeface="Consolas" panose="020B0609020204030204" pitchFamily="49" charset="0"/>
                <a:cs typeface="Consolas" panose="020B0609020204030204" pitchFamily="49" charset="0"/>
              </a:rPr>
              <a:t>-</a:t>
            </a:r>
            <a:r>
              <a:rPr lang="en-AU" sz="900" b="0" dirty="0" err="1">
                <a:solidFill>
                  <a:srgbClr val="CE9178"/>
                </a:solidFill>
                <a:effectLst/>
                <a:latin typeface="Consolas" panose="020B0609020204030204" pitchFamily="49" charset="0"/>
                <a:cs typeface="Consolas" panose="020B0609020204030204" pitchFamily="49" charset="0"/>
              </a:rPr>
              <a:t>csi</a:t>
            </a:r>
            <a:r>
              <a:rPr lang="en-AU" sz="900" b="0" dirty="0">
                <a:solidFill>
                  <a:srgbClr val="CE9178"/>
                </a:solidFill>
                <a:effectLst/>
                <a:latin typeface="Consolas" panose="020B0609020204030204" pitchFamily="49" charset="0"/>
                <a:cs typeface="Consolas" panose="020B0609020204030204" pitchFamily="49" charset="0"/>
              </a:rPr>
              <a:t>-</a:t>
            </a:r>
            <a:r>
              <a:rPr lang="en-AU" sz="900" b="0" dirty="0" err="1">
                <a:solidFill>
                  <a:srgbClr val="CE9178"/>
                </a:solidFill>
                <a:effectLst/>
                <a:latin typeface="Consolas" panose="020B0609020204030204" pitchFamily="49" charset="0"/>
                <a:cs typeface="Consolas" panose="020B0609020204030204" pitchFamily="49" charset="0"/>
              </a:rPr>
              <a:t>aws</a:t>
            </a:r>
            <a:r>
              <a:rPr lang="en-AU" sz="900" b="0" dirty="0">
                <a:solidFill>
                  <a:srgbClr val="CE9178"/>
                </a:solidFill>
                <a:effectLst/>
                <a:latin typeface="Consolas" panose="020B0609020204030204" pitchFamily="49" charset="0"/>
                <a:cs typeface="Consolas" panose="020B0609020204030204" pitchFamily="49" charset="0"/>
              </a:rPr>
              <a:t>-com</a:t>
            </a:r>
            <a:endParaRPr lang="en-AU" sz="900" b="0" dirty="0">
              <a:solidFill>
                <a:srgbClr val="CCCCCC"/>
              </a:solidFill>
              <a:effectLst/>
              <a:latin typeface="Consolas" panose="020B0609020204030204" pitchFamily="49" charset="0"/>
              <a:cs typeface="Consolas" panose="020B0609020204030204" pitchFamily="49" charset="0"/>
            </a:endParaRPr>
          </a:p>
          <a:p>
            <a:pPr marL="0" indent="0">
              <a:spcBef>
                <a:spcPts val="0"/>
              </a:spcBef>
              <a:buNone/>
            </a:pPr>
            <a:r>
              <a:rPr lang="en-AU" sz="900" b="0" dirty="0">
                <a:solidFill>
                  <a:srgbClr val="569CD6"/>
                </a:solidFill>
                <a:effectLst/>
                <a:latin typeface="Consolas" panose="020B0609020204030204" pitchFamily="49" charset="0"/>
                <a:cs typeface="Consolas" panose="020B0609020204030204" pitchFamily="49" charset="0"/>
              </a:rPr>
              <a:t>Namespace</a:t>
            </a:r>
            <a:r>
              <a:rPr lang="en-AU" sz="900" b="0" dirty="0">
                <a:solidFill>
                  <a:srgbClr val="CCCCCC"/>
                </a:solidFill>
                <a:effectLst/>
                <a:latin typeface="Consolas" panose="020B0609020204030204" pitchFamily="49" charset="0"/>
                <a:cs typeface="Consolas" panose="020B0609020204030204" pitchFamily="49" charset="0"/>
              </a:rPr>
              <a:t>: </a:t>
            </a:r>
            <a:r>
              <a:rPr lang="en-AU" sz="900" b="0" dirty="0" err="1">
                <a:solidFill>
                  <a:srgbClr val="CE9178"/>
                </a:solidFill>
                <a:effectLst/>
                <a:latin typeface="Consolas" panose="020B0609020204030204" pitchFamily="49" charset="0"/>
                <a:cs typeface="Consolas" panose="020B0609020204030204" pitchFamily="49" charset="0"/>
              </a:rPr>
              <a:t>kube</a:t>
            </a:r>
            <a:r>
              <a:rPr lang="en-AU" sz="900" b="0" dirty="0">
                <a:solidFill>
                  <a:srgbClr val="CE9178"/>
                </a:solidFill>
                <a:effectLst/>
                <a:latin typeface="Consolas" panose="020B0609020204030204" pitchFamily="49" charset="0"/>
                <a:cs typeface="Consolas" panose="020B0609020204030204" pitchFamily="49" charset="0"/>
              </a:rPr>
              <a:t>-system</a:t>
            </a:r>
            <a:endParaRPr lang="en-AU" sz="900" b="0" dirty="0">
              <a:solidFill>
                <a:srgbClr val="CCCCCC"/>
              </a:solidFill>
              <a:effectLst/>
              <a:latin typeface="Consolas" panose="020B0609020204030204" pitchFamily="49" charset="0"/>
              <a:cs typeface="Consolas" panose="020B0609020204030204" pitchFamily="49" charset="0"/>
            </a:endParaRPr>
          </a:p>
          <a:p>
            <a:pPr marL="0" indent="0">
              <a:spcBef>
                <a:spcPts val="0"/>
              </a:spcBef>
              <a:buNone/>
            </a:pPr>
            <a:r>
              <a:rPr lang="en-AU" sz="900" b="0" dirty="0">
                <a:solidFill>
                  <a:srgbClr val="569CD6"/>
                </a:solidFill>
                <a:effectLst/>
                <a:latin typeface="Consolas" panose="020B0609020204030204" pitchFamily="49" charset="0"/>
                <a:cs typeface="Consolas" panose="020B0609020204030204" pitchFamily="49" charset="0"/>
              </a:rPr>
              <a:t>Labels</a:t>
            </a:r>
            <a:r>
              <a:rPr lang="en-AU" sz="900" b="0" dirty="0">
                <a:solidFill>
                  <a:srgbClr val="CCCCCC"/>
                </a:solidFill>
                <a:effectLst/>
                <a:latin typeface="Consolas" panose="020B0609020204030204" pitchFamily="49" charset="0"/>
                <a:cs typeface="Consolas" panose="020B0609020204030204" pitchFamily="49" charset="0"/>
              </a:rPr>
              <a:t>: </a:t>
            </a:r>
            <a:r>
              <a:rPr lang="en-AU" sz="900" b="0" dirty="0">
                <a:solidFill>
                  <a:srgbClr val="CE9178"/>
                </a:solidFill>
                <a:effectLst/>
                <a:latin typeface="Consolas" panose="020B0609020204030204" pitchFamily="49" charset="0"/>
                <a:cs typeface="Consolas" panose="020B0609020204030204" pitchFamily="49" charset="0"/>
              </a:rPr>
              <a:t>&lt;none&gt;</a:t>
            </a:r>
            <a:endParaRPr lang="en-AU" sz="900" b="0" dirty="0">
              <a:solidFill>
                <a:srgbClr val="CCCCCC"/>
              </a:solidFill>
              <a:effectLst/>
              <a:latin typeface="Consolas" panose="020B0609020204030204" pitchFamily="49" charset="0"/>
              <a:cs typeface="Consolas" panose="020B0609020204030204" pitchFamily="49" charset="0"/>
            </a:endParaRPr>
          </a:p>
          <a:p>
            <a:pPr marL="0" indent="0">
              <a:spcBef>
                <a:spcPts val="0"/>
              </a:spcBef>
              <a:buNone/>
            </a:pPr>
            <a:r>
              <a:rPr lang="en-AU" sz="900" b="0" dirty="0">
                <a:solidFill>
                  <a:srgbClr val="569CD6"/>
                </a:solidFill>
                <a:effectLst/>
                <a:latin typeface="Consolas" panose="020B0609020204030204" pitchFamily="49" charset="0"/>
                <a:cs typeface="Consolas" panose="020B0609020204030204" pitchFamily="49" charset="0"/>
              </a:rPr>
              <a:t>Annotations</a:t>
            </a:r>
            <a:r>
              <a:rPr lang="en-AU" sz="900" b="0" dirty="0">
                <a:solidFill>
                  <a:srgbClr val="CCCCCC"/>
                </a:solidFill>
                <a:effectLst/>
                <a:latin typeface="Consolas" panose="020B0609020204030204" pitchFamily="49" charset="0"/>
                <a:cs typeface="Consolas" panose="020B0609020204030204" pitchFamily="49" charset="0"/>
              </a:rPr>
              <a:t>: </a:t>
            </a:r>
            <a:r>
              <a:rPr lang="en-AU" sz="900" b="0" dirty="0">
                <a:solidFill>
                  <a:srgbClr val="CE9178"/>
                </a:solidFill>
                <a:effectLst/>
                <a:latin typeface="Consolas" panose="020B0609020204030204" pitchFamily="49" charset="0"/>
                <a:cs typeface="Consolas" panose="020B0609020204030204" pitchFamily="49" charset="0"/>
              </a:rPr>
              <a:t>&lt;none&gt;</a:t>
            </a:r>
            <a:endParaRPr lang="en-AU" sz="900" b="0" dirty="0">
              <a:solidFill>
                <a:srgbClr val="CCCCCC"/>
              </a:solidFill>
              <a:effectLst/>
              <a:latin typeface="Consolas" panose="020B0609020204030204" pitchFamily="49" charset="0"/>
              <a:cs typeface="Consolas" panose="020B0609020204030204" pitchFamily="49" charset="0"/>
            </a:endParaRPr>
          </a:p>
          <a:p>
            <a:pPr marL="0" indent="0">
              <a:spcBef>
                <a:spcPts val="0"/>
              </a:spcBef>
              <a:buNone/>
            </a:pPr>
            <a:r>
              <a:rPr lang="en-AU" sz="900" b="0" dirty="0">
                <a:solidFill>
                  <a:srgbClr val="569CD6"/>
                </a:solidFill>
                <a:effectLst/>
                <a:latin typeface="Consolas" panose="020B0609020204030204" pitchFamily="49" charset="0"/>
                <a:cs typeface="Consolas" panose="020B0609020204030204" pitchFamily="49" charset="0"/>
              </a:rPr>
              <a:t>API Version</a:t>
            </a:r>
            <a:r>
              <a:rPr lang="en-AU" sz="900" b="0" dirty="0">
                <a:solidFill>
                  <a:srgbClr val="CCCCCC"/>
                </a:solidFill>
                <a:effectLst/>
                <a:latin typeface="Consolas" panose="020B0609020204030204" pitchFamily="49" charset="0"/>
                <a:cs typeface="Consolas" panose="020B0609020204030204" pitchFamily="49" charset="0"/>
              </a:rPr>
              <a:t>: </a:t>
            </a:r>
            <a:r>
              <a:rPr lang="en-AU" sz="900" b="0" dirty="0">
                <a:solidFill>
                  <a:srgbClr val="CE9178"/>
                </a:solidFill>
                <a:effectLst/>
                <a:latin typeface="Consolas" panose="020B0609020204030204" pitchFamily="49" charset="0"/>
                <a:cs typeface="Consolas" panose="020B0609020204030204" pitchFamily="49" charset="0"/>
              </a:rPr>
              <a:t>coordination.k8s.io/v1</a:t>
            </a:r>
            <a:endParaRPr lang="en-AU" sz="900" b="0" dirty="0">
              <a:solidFill>
                <a:srgbClr val="CCCCCC"/>
              </a:solidFill>
              <a:effectLst/>
              <a:latin typeface="Consolas" panose="020B0609020204030204" pitchFamily="49" charset="0"/>
              <a:cs typeface="Consolas" panose="020B0609020204030204" pitchFamily="49" charset="0"/>
            </a:endParaRPr>
          </a:p>
          <a:p>
            <a:pPr marL="0" indent="0">
              <a:spcBef>
                <a:spcPts val="0"/>
              </a:spcBef>
              <a:buNone/>
            </a:pPr>
            <a:r>
              <a:rPr lang="en-AU" sz="900" b="0" dirty="0">
                <a:solidFill>
                  <a:srgbClr val="569CD6"/>
                </a:solidFill>
                <a:effectLst/>
                <a:latin typeface="Consolas" panose="020B0609020204030204" pitchFamily="49" charset="0"/>
                <a:cs typeface="Consolas" panose="020B0609020204030204" pitchFamily="49" charset="0"/>
              </a:rPr>
              <a:t>Kind</a:t>
            </a:r>
            <a:r>
              <a:rPr lang="en-AU" sz="900" b="0" dirty="0">
                <a:solidFill>
                  <a:srgbClr val="CCCCCC"/>
                </a:solidFill>
                <a:effectLst/>
                <a:latin typeface="Consolas" panose="020B0609020204030204" pitchFamily="49" charset="0"/>
                <a:cs typeface="Consolas" panose="020B0609020204030204" pitchFamily="49" charset="0"/>
              </a:rPr>
              <a:t>: </a:t>
            </a:r>
            <a:r>
              <a:rPr lang="en-AU" sz="900" b="0" dirty="0">
                <a:solidFill>
                  <a:srgbClr val="CE9178"/>
                </a:solidFill>
                <a:effectLst/>
                <a:latin typeface="Consolas" panose="020B0609020204030204" pitchFamily="49" charset="0"/>
                <a:cs typeface="Consolas" panose="020B0609020204030204" pitchFamily="49" charset="0"/>
              </a:rPr>
              <a:t>Lease</a:t>
            </a:r>
            <a:endParaRPr lang="en-AU" sz="900" b="0" dirty="0">
              <a:solidFill>
                <a:srgbClr val="CCCCCC"/>
              </a:solidFill>
              <a:effectLst/>
              <a:latin typeface="Consolas" panose="020B0609020204030204" pitchFamily="49" charset="0"/>
              <a:cs typeface="Consolas" panose="020B0609020204030204" pitchFamily="49" charset="0"/>
            </a:endParaRPr>
          </a:p>
          <a:p>
            <a:pPr marL="0" indent="0">
              <a:spcBef>
                <a:spcPts val="0"/>
              </a:spcBef>
              <a:buNone/>
            </a:pPr>
            <a:r>
              <a:rPr lang="en-AU" sz="900" b="0" dirty="0">
                <a:solidFill>
                  <a:srgbClr val="569CD6"/>
                </a:solidFill>
                <a:effectLst/>
                <a:latin typeface="Consolas" panose="020B0609020204030204" pitchFamily="49" charset="0"/>
                <a:cs typeface="Consolas" panose="020B0609020204030204" pitchFamily="49" charset="0"/>
              </a:rPr>
              <a:t>Metadata</a:t>
            </a:r>
            <a:r>
              <a:rPr lang="en-AU" sz="900" b="0" dirty="0">
                <a:solidFill>
                  <a:srgbClr val="CCCCCC"/>
                </a:solidFill>
                <a:effectLst/>
                <a:latin typeface="Consolas" panose="020B0609020204030204" pitchFamily="49" charset="0"/>
                <a:cs typeface="Consolas" panose="020B0609020204030204" pitchFamily="49" charset="0"/>
              </a:rPr>
              <a:t>:</a:t>
            </a:r>
          </a:p>
          <a:p>
            <a:pPr marL="0" indent="0">
              <a:spcBef>
                <a:spcPts val="0"/>
              </a:spcBef>
              <a:buNone/>
            </a:pPr>
            <a:r>
              <a:rPr lang="en-AU" sz="900" b="0" dirty="0">
                <a:solidFill>
                  <a:srgbClr val="569CD6"/>
                </a:solidFill>
                <a:effectLst/>
                <a:latin typeface="Consolas" panose="020B0609020204030204" pitchFamily="49" charset="0"/>
                <a:cs typeface="Consolas" panose="020B0609020204030204" pitchFamily="49" charset="0"/>
              </a:rPr>
              <a:t>Creation Timestamp</a:t>
            </a:r>
            <a:r>
              <a:rPr lang="en-AU" sz="900" b="0" dirty="0">
                <a:solidFill>
                  <a:srgbClr val="CCCCCC"/>
                </a:solidFill>
                <a:effectLst/>
                <a:latin typeface="Consolas" panose="020B0609020204030204" pitchFamily="49" charset="0"/>
                <a:cs typeface="Consolas" panose="020B0609020204030204" pitchFamily="49" charset="0"/>
              </a:rPr>
              <a:t>: 2023-06-10T01:12:49Z</a:t>
            </a:r>
          </a:p>
          <a:p>
            <a:pPr marL="0" indent="0">
              <a:spcBef>
                <a:spcPts val="0"/>
              </a:spcBef>
              <a:buNone/>
            </a:pPr>
            <a:r>
              <a:rPr lang="en-AU" sz="900" b="0" dirty="0">
                <a:solidFill>
                  <a:srgbClr val="569CD6"/>
                </a:solidFill>
                <a:effectLst/>
                <a:latin typeface="Consolas" panose="020B0609020204030204" pitchFamily="49" charset="0"/>
                <a:cs typeface="Consolas" panose="020B0609020204030204" pitchFamily="49" charset="0"/>
              </a:rPr>
              <a:t>Time</a:t>
            </a:r>
            <a:r>
              <a:rPr lang="en-AU" sz="900" b="0" dirty="0">
                <a:solidFill>
                  <a:srgbClr val="CCCCCC"/>
                </a:solidFill>
                <a:effectLst/>
                <a:latin typeface="Consolas" panose="020B0609020204030204" pitchFamily="49" charset="0"/>
                <a:cs typeface="Consolas" panose="020B0609020204030204" pitchFamily="49" charset="0"/>
              </a:rPr>
              <a:t>: 2023-06-10T08:35:22Z</a:t>
            </a:r>
          </a:p>
          <a:p>
            <a:pPr marL="0" indent="0">
              <a:spcBef>
                <a:spcPts val="0"/>
              </a:spcBef>
              <a:buNone/>
            </a:pPr>
            <a:r>
              <a:rPr lang="en-AU" sz="900" b="0" dirty="0">
                <a:solidFill>
                  <a:srgbClr val="569CD6"/>
                </a:solidFill>
                <a:effectLst/>
                <a:latin typeface="Consolas" panose="020B0609020204030204" pitchFamily="49" charset="0"/>
                <a:cs typeface="Consolas" panose="020B0609020204030204" pitchFamily="49" charset="0"/>
              </a:rPr>
              <a:t>Resource Version</a:t>
            </a:r>
            <a:r>
              <a:rPr lang="en-AU" sz="900" b="0" dirty="0">
                <a:solidFill>
                  <a:srgbClr val="CCCCCC"/>
                </a:solidFill>
                <a:effectLst/>
                <a:latin typeface="Consolas" panose="020B0609020204030204" pitchFamily="49" charset="0"/>
                <a:cs typeface="Consolas" panose="020B0609020204030204" pitchFamily="49" charset="0"/>
              </a:rPr>
              <a:t>: </a:t>
            </a:r>
            <a:r>
              <a:rPr lang="en-AU" sz="900" b="0" dirty="0">
                <a:solidFill>
                  <a:srgbClr val="B5CEA8"/>
                </a:solidFill>
                <a:effectLst/>
                <a:latin typeface="Consolas" panose="020B0609020204030204" pitchFamily="49" charset="0"/>
                <a:cs typeface="Consolas" panose="020B0609020204030204" pitchFamily="49" charset="0"/>
              </a:rPr>
              <a:t>94197</a:t>
            </a:r>
            <a:endParaRPr lang="en-AU" sz="900" b="0" dirty="0">
              <a:solidFill>
                <a:srgbClr val="CCCCCC"/>
              </a:solidFill>
              <a:effectLst/>
              <a:latin typeface="Consolas" panose="020B0609020204030204" pitchFamily="49" charset="0"/>
              <a:cs typeface="Consolas" panose="020B0609020204030204" pitchFamily="49" charset="0"/>
            </a:endParaRPr>
          </a:p>
          <a:p>
            <a:pPr marL="0" indent="0">
              <a:spcBef>
                <a:spcPts val="0"/>
              </a:spcBef>
              <a:buNone/>
            </a:pPr>
            <a:r>
              <a:rPr lang="en-AU" sz="900" b="0" dirty="0">
                <a:solidFill>
                  <a:srgbClr val="569CD6"/>
                </a:solidFill>
                <a:effectLst/>
                <a:latin typeface="Consolas" panose="020B0609020204030204" pitchFamily="49" charset="0"/>
                <a:cs typeface="Consolas" panose="020B0609020204030204" pitchFamily="49" charset="0"/>
              </a:rPr>
              <a:t>UID</a:t>
            </a:r>
            <a:r>
              <a:rPr lang="en-AU" sz="900" b="0" dirty="0">
                <a:solidFill>
                  <a:srgbClr val="CCCCCC"/>
                </a:solidFill>
                <a:effectLst/>
                <a:latin typeface="Consolas" panose="020B0609020204030204" pitchFamily="49" charset="0"/>
                <a:cs typeface="Consolas" panose="020B0609020204030204" pitchFamily="49" charset="0"/>
              </a:rPr>
              <a:t>: </a:t>
            </a:r>
            <a:r>
              <a:rPr lang="en-AU" sz="900" b="0" dirty="0">
                <a:solidFill>
                  <a:srgbClr val="CE9178"/>
                </a:solidFill>
                <a:effectLst/>
                <a:latin typeface="Consolas" panose="020B0609020204030204" pitchFamily="49" charset="0"/>
                <a:cs typeface="Consolas" panose="020B0609020204030204" pitchFamily="49" charset="0"/>
              </a:rPr>
              <a:t>842b816f-8393-4a53-9352-7ebdb64bf07e</a:t>
            </a:r>
            <a:endParaRPr lang="en-AU" sz="900" b="0" dirty="0">
              <a:solidFill>
                <a:srgbClr val="CCCCCC"/>
              </a:solidFill>
              <a:effectLst/>
              <a:latin typeface="Consolas" panose="020B0609020204030204" pitchFamily="49" charset="0"/>
              <a:cs typeface="Consolas" panose="020B0609020204030204" pitchFamily="49" charset="0"/>
            </a:endParaRPr>
          </a:p>
          <a:p>
            <a:pPr marL="0" indent="0">
              <a:spcBef>
                <a:spcPts val="0"/>
              </a:spcBef>
              <a:buNone/>
            </a:pPr>
            <a:r>
              <a:rPr lang="en-AU" sz="900" b="0" dirty="0">
                <a:solidFill>
                  <a:srgbClr val="569CD6"/>
                </a:solidFill>
                <a:effectLst/>
                <a:latin typeface="Consolas" panose="020B0609020204030204" pitchFamily="49" charset="0"/>
                <a:cs typeface="Consolas" panose="020B0609020204030204" pitchFamily="49" charset="0"/>
              </a:rPr>
              <a:t>Spec</a:t>
            </a:r>
            <a:r>
              <a:rPr lang="en-AU" sz="900" b="0" dirty="0">
                <a:solidFill>
                  <a:srgbClr val="CCCCCC"/>
                </a:solidFill>
                <a:effectLst/>
                <a:latin typeface="Consolas" panose="020B0609020204030204" pitchFamily="49" charset="0"/>
                <a:cs typeface="Consolas" panose="020B0609020204030204" pitchFamily="49" charset="0"/>
              </a:rPr>
              <a:t>:</a:t>
            </a:r>
          </a:p>
          <a:p>
            <a:pPr marL="0" indent="0">
              <a:spcBef>
                <a:spcPts val="0"/>
              </a:spcBef>
              <a:buNone/>
            </a:pPr>
            <a:r>
              <a:rPr lang="en-AU" sz="900" b="0" dirty="0">
                <a:solidFill>
                  <a:srgbClr val="569CD6"/>
                </a:solidFill>
                <a:effectLst/>
                <a:latin typeface="Consolas" panose="020B0609020204030204" pitchFamily="49" charset="0"/>
                <a:cs typeface="Consolas" panose="020B0609020204030204" pitchFamily="49" charset="0"/>
              </a:rPr>
              <a:t>Acquire Time</a:t>
            </a:r>
            <a:r>
              <a:rPr lang="en-AU" sz="900" b="0" dirty="0">
                <a:solidFill>
                  <a:srgbClr val="CCCCCC"/>
                </a:solidFill>
                <a:effectLst/>
                <a:latin typeface="Consolas" panose="020B0609020204030204" pitchFamily="49" charset="0"/>
                <a:cs typeface="Consolas" panose="020B0609020204030204" pitchFamily="49" charset="0"/>
              </a:rPr>
              <a:t>: 2023-06-10T01:12:49.274871Z</a:t>
            </a:r>
          </a:p>
          <a:p>
            <a:pPr marL="0" indent="0">
              <a:spcBef>
                <a:spcPts val="0"/>
              </a:spcBef>
              <a:buNone/>
            </a:pPr>
            <a:r>
              <a:rPr lang="en-AU" sz="900" b="0" dirty="0">
                <a:solidFill>
                  <a:srgbClr val="569CD6"/>
                </a:solidFill>
                <a:effectLst/>
                <a:latin typeface="Consolas" panose="020B0609020204030204" pitchFamily="49" charset="0"/>
                <a:cs typeface="Consolas" panose="020B0609020204030204" pitchFamily="49" charset="0"/>
              </a:rPr>
              <a:t>Holder Identity</a:t>
            </a:r>
            <a:r>
              <a:rPr lang="en-AU" sz="900" b="0" dirty="0">
                <a:solidFill>
                  <a:srgbClr val="CCCCCC"/>
                </a:solidFill>
                <a:effectLst/>
                <a:latin typeface="Consolas" panose="020B0609020204030204" pitchFamily="49" charset="0"/>
                <a:cs typeface="Consolas" panose="020B0609020204030204" pitchFamily="49" charset="0"/>
              </a:rPr>
              <a:t>: </a:t>
            </a:r>
            <a:r>
              <a:rPr lang="en-AU" sz="900" b="0" dirty="0">
                <a:solidFill>
                  <a:srgbClr val="CE9178"/>
                </a:solidFill>
                <a:effectLst/>
                <a:latin typeface="Consolas" panose="020B0609020204030204" pitchFamily="49" charset="0"/>
                <a:cs typeface="Consolas" panose="020B0609020204030204" pitchFamily="49" charset="0"/>
              </a:rPr>
              <a:t>ebs-csi-controller-f9fd8b44c-8x9rk</a:t>
            </a:r>
            <a:endParaRPr lang="en-AU" sz="900" b="0" dirty="0">
              <a:solidFill>
                <a:srgbClr val="CCCCCC"/>
              </a:solidFill>
              <a:effectLst/>
              <a:latin typeface="Consolas" panose="020B0609020204030204" pitchFamily="49" charset="0"/>
              <a:cs typeface="Consolas" panose="020B0609020204030204" pitchFamily="49" charset="0"/>
            </a:endParaRPr>
          </a:p>
          <a:p>
            <a:pPr marL="0" indent="0">
              <a:spcBef>
                <a:spcPts val="0"/>
              </a:spcBef>
              <a:buNone/>
            </a:pPr>
            <a:r>
              <a:rPr lang="en-AU" sz="900" b="0" dirty="0">
                <a:solidFill>
                  <a:srgbClr val="569CD6"/>
                </a:solidFill>
                <a:effectLst/>
                <a:latin typeface="Consolas" panose="020B0609020204030204" pitchFamily="49" charset="0"/>
                <a:cs typeface="Consolas" panose="020B0609020204030204" pitchFamily="49" charset="0"/>
              </a:rPr>
              <a:t>Lease Duration Seconds</a:t>
            </a:r>
            <a:r>
              <a:rPr lang="en-AU" sz="900" b="0" dirty="0">
                <a:solidFill>
                  <a:srgbClr val="CCCCCC"/>
                </a:solidFill>
                <a:effectLst/>
                <a:latin typeface="Consolas" panose="020B0609020204030204" pitchFamily="49" charset="0"/>
                <a:cs typeface="Consolas" panose="020B0609020204030204" pitchFamily="49" charset="0"/>
              </a:rPr>
              <a:t>: </a:t>
            </a:r>
            <a:r>
              <a:rPr lang="en-AU" sz="900" b="0" dirty="0">
                <a:solidFill>
                  <a:srgbClr val="B5CEA8"/>
                </a:solidFill>
                <a:effectLst/>
                <a:latin typeface="Consolas" panose="020B0609020204030204" pitchFamily="49" charset="0"/>
                <a:cs typeface="Consolas" panose="020B0609020204030204" pitchFamily="49" charset="0"/>
              </a:rPr>
              <a:t>15</a:t>
            </a:r>
            <a:endParaRPr lang="en-AU" sz="900" b="0" dirty="0">
              <a:solidFill>
                <a:srgbClr val="CCCCCC"/>
              </a:solidFill>
              <a:effectLst/>
              <a:latin typeface="Consolas" panose="020B0609020204030204" pitchFamily="49" charset="0"/>
              <a:cs typeface="Consolas" panose="020B0609020204030204" pitchFamily="49" charset="0"/>
            </a:endParaRPr>
          </a:p>
          <a:p>
            <a:pPr marL="0" indent="0">
              <a:spcBef>
                <a:spcPts val="0"/>
              </a:spcBef>
              <a:buNone/>
            </a:pPr>
            <a:r>
              <a:rPr lang="en-AU" sz="900" b="0" dirty="0">
                <a:solidFill>
                  <a:srgbClr val="569CD6"/>
                </a:solidFill>
                <a:effectLst/>
                <a:latin typeface="Consolas" panose="020B0609020204030204" pitchFamily="49" charset="0"/>
                <a:cs typeface="Consolas" panose="020B0609020204030204" pitchFamily="49" charset="0"/>
              </a:rPr>
              <a:t>Lease Transitions</a:t>
            </a:r>
            <a:r>
              <a:rPr lang="en-AU" sz="900" b="0" dirty="0">
                <a:solidFill>
                  <a:srgbClr val="CCCCCC"/>
                </a:solidFill>
                <a:effectLst/>
                <a:latin typeface="Consolas" panose="020B0609020204030204" pitchFamily="49" charset="0"/>
                <a:cs typeface="Consolas" panose="020B0609020204030204" pitchFamily="49" charset="0"/>
              </a:rPr>
              <a:t>: </a:t>
            </a:r>
            <a:r>
              <a:rPr lang="en-AU" sz="900" b="0" dirty="0">
                <a:solidFill>
                  <a:srgbClr val="B5CEA8"/>
                </a:solidFill>
                <a:effectLst/>
                <a:latin typeface="Consolas" panose="020B0609020204030204" pitchFamily="49" charset="0"/>
                <a:cs typeface="Consolas" panose="020B0609020204030204" pitchFamily="49" charset="0"/>
              </a:rPr>
              <a:t>0</a:t>
            </a:r>
            <a:endParaRPr lang="en-AU" sz="900" b="0" dirty="0">
              <a:solidFill>
                <a:srgbClr val="CCCCCC"/>
              </a:solidFill>
              <a:effectLst/>
              <a:latin typeface="Consolas" panose="020B0609020204030204" pitchFamily="49" charset="0"/>
              <a:cs typeface="Consolas" panose="020B0609020204030204" pitchFamily="49" charset="0"/>
            </a:endParaRPr>
          </a:p>
          <a:p>
            <a:pPr marL="0" indent="0">
              <a:spcBef>
                <a:spcPts val="0"/>
              </a:spcBef>
              <a:buNone/>
            </a:pPr>
            <a:r>
              <a:rPr lang="en-AU" sz="900" b="0" dirty="0">
                <a:solidFill>
                  <a:srgbClr val="569CD6"/>
                </a:solidFill>
                <a:effectLst/>
                <a:latin typeface="Consolas" panose="020B0609020204030204" pitchFamily="49" charset="0"/>
                <a:cs typeface="Consolas" panose="020B0609020204030204" pitchFamily="49" charset="0"/>
              </a:rPr>
              <a:t>Renew Time</a:t>
            </a:r>
            <a:r>
              <a:rPr lang="en-AU" sz="900" b="0" dirty="0">
                <a:solidFill>
                  <a:srgbClr val="CCCCCC"/>
                </a:solidFill>
                <a:effectLst/>
                <a:latin typeface="Consolas" panose="020B0609020204030204" pitchFamily="49" charset="0"/>
                <a:cs typeface="Consolas" panose="020B0609020204030204" pitchFamily="49" charset="0"/>
              </a:rPr>
              <a:t>: 2023-06-10T08:35:22.213991Z</a:t>
            </a:r>
          </a:p>
          <a:p>
            <a:pPr marL="0" indent="0">
              <a:spcBef>
                <a:spcPts val="0"/>
              </a:spcBef>
              <a:buNone/>
            </a:pPr>
            <a:r>
              <a:rPr lang="en-AU" sz="900" b="0" dirty="0">
                <a:solidFill>
                  <a:srgbClr val="569CD6"/>
                </a:solidFill>
                <a:effectLst/>
                <a:latin typeface="Consolas" panose="020B0609020204030204" pitchFamily="49" charset="0"/>
                <a:cs typeface="Consolas" panose="020B0609020204030204" pitchFamily="49" charset="0"/>
              </a:rPr>
              <a:t>Events</a:t>
            </a:r>
            <a:r>
              <a:rPr lang="en-AU" sz="900" b="0" dirty="0">
                <a:solidFill>
                  <a:srgbClr val="CCCCCC"/>
                </a:solidFill>
                <a:effectLst/>
                <a:latin typeface="Consolas" panose="020B0609020204030204" pitchFamily="49" charset="0"/>
                <a:cs typeface="Consolas" panose="020B0609020204030204" pitchFamily="49" charset="0"/>
              </a:rPr>
              <a:t>: </a:t>
            </a:r>
          </a:p>
          <a:p>
            <a:pPr marL="0" indent="0">
              <a:spcBef>
                <a:spcPts val="0"/>
              </a:spcBef>
              <a:buNone/>
            </a:pPr>
            <a:r>
              <a:rPr lang="en-AU" sz="900" dirty="0">
                <a:solidFill>
                  <a:srgbClr val="DDDDDD"/>
                </a:solidFill>
                <a:effectLst/>
                <a:latin typeface="Consolas" panose="020B0609020204030204" pitchFamily="49" charset="0"/>
                <a:cs typeface="Consolas" panose="020B0609020204030204" pitchFamily="49" charset="0"/>
              </a:rPr>
              <a:t> </a:t>
            </a:r>
            <a:r>
              <a:rPr lang="en-AU" sz="900" b="1" dirty="0">
                <a:solidFill>
                  <a:srgbClr val="EAEAEA"/>
                </a:solidFill>
                <a:effectLst/>
                <a:latin typeface="Consolas" panose="020B0609020204030204" pitchFamily="49" charset="0"/>
                <a:cs typeface="Consolas" panose="020B0609020204030204" pitchFamily="49" charset="0"/>
              </a:rPr>
              <a:t>~</a:t>
            </a:r>
            <a:r>
              <a:rPr lang="en-AU" sz="900" dirty="0">
                <a:solidFill>
                  <a:srgbClr val="DDDDDD"/>
                </a:solidFill>
                <a:effectLst/>
                <a:latin typeface="Consolas" panose="020B0609020204030204" pitchFamily="49" charset="0"/>
                <a:cs typeface="Consolas" panose="020B0609020204030204" pitchFamily="49" charset="0"/>
              </a:rPr>
              <a:t> </a:t>
            </a:r>
            <a:r>
              <a:rPr lang="en-AU" sz="900" dirty="0">
                <a:solidFill>
                  <a:srgbClr val="000000"/>
                </a:solidFill>
                <a:effectLst/>
                <a:latin typeface="Consolas" panose="020B0609020204030204" pitchFamily="49" charset="0"/>
                <a:cs typeface="Consolas" panose="020B0609020204030204" pitchFamily="49" charset="0"/>
              </a:rPr>
              <a:t>                                     </a:t>
            </a:r>
          </a:p>
          <a:p>
            <a:pPr marL="0" indent="0" algn="l">
              <a:spcBef>
                <a:spcPts val="0"/>
              </a:spcBef>
              <a:buNone/>
            </a:pPr>
            <a:endParaRPr lang="en-US" sz="900" dirty="0">
              <a:latin typeface="Consolas" panose="020B0609020204030204" pitchFamily="49" charset="0"/>
              <a:ea typeface="Amazon Ember" panose="020B0603020204020204" pitchFamily="34" charset="0"/>
              <a:cs typeface="Consolas" panose="020B0609020204030204" pitchFamily="49" charset="0"/>
            </a:endParaRPr>
          </a:p>
        </p:txBody>
      </p:sp>
    </p:spTree>
    <p:extLst>
      <p:ext uri="{BB962C8B-B14F-4D97-AF65-F5344CB8AC3E}">
        <p14:creationId xmlns:p14="http://schemas.microsoft.com/office/powerpoint/2010/main" val="26925801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Using Annotation in EBS-CSI-Driver migration   </a:t>
            </a:r>
          </a:p>
        </p:txBody>
      </p:sp>
      <p:pic>
        <p:nvPicPr>
          <p:cNvPr id="2" name="Picture 1">
            <a:extLst>
              <a:ext uri="{FF2B5EF4-FFF2-40B4-BE49-F238E27FC236}">
                <a16:creationId xmlns:a16="http://schemas.microsoft.com/office/drawing/2014/main" id="{3450C79B-E69D-6797-56B1-F3B61FAF4EFE}"/>
              </a:ext>
            </a:extLst>
          </p:cNvPr>
          <p:cNvPicPr>
            <a:picLocks noChangeAspect="1"/>
          </p:cNvPicPr>
          <p:nvPr/>
        </p:nvPicPr>
        <p:blipFill>
          <a:blip r:embed="rId3"/>
          <a:stretch>
            <a:fillRect/>
          </a:stretch>
        </p:blipFill>
        <p:spPr>
          <a:xfrm>
            <a:off x="201706" y="640299"/>
            <a:ext cx="7772400" cy="4078056"/>
          </a:xfrm>
          <a:prstGeom prst="rect">
            <a:avLst/>
          </a:prstGeom>
        </p:spPr>
      </p:pic>
    </p:spTree>
    <p:extLst>
      <p:ext uri="{BB962C8B-B14F-4D97-AF65-F5344CB8AC3E}">
        <p14:creationId xmlns:p14="http://schemas.microsoft.com/office/powerpoint/2010/main" val="7109906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Cluster without </a:t>
            </a:r>
            <a:r>
              <a:rPr lang="en-US" sz="2400" b="1" dirty="0" err="1">
                <a:latin typeface="+mj-lt"/>
                <a:ea typeface="Amazon Ember" panose="020B0603020204020204" pitchFamily="34" charset="0"/>
                <a:cs typeface="Amazon Ember" panose="020B0603020204020204" pitchFamily="34" charset="0"/>
              </a:rPr>
              <a:t>ebs</a:t>
            </a:r>
            <a:r>
              <a:rPr lang="en-US" sz="2400" b="1" dirty="0">
                <a:latin typeface="+mj-lt"/>
                <a:ea typeface="Amazon Ember" panose="020B0603020204020204" pitchFamily="34" charset="0"/>
                <a:cs typeface="Amazon Ember" panose="020B0603020204020204" pitchFamily="34" charset="0"/>
              </a:rPr>
              <a:t>-</a:t>
            </a:r>
            <a:r>
              <a:rPr lang="en-US" sz="2400" b="1" dirty="0" err="1">
                <a:latin typeface="+mj-lt"/>
                <a:ea typeface="Amazon Ember" panose="020B0603020204020204" pitchFamily="34" charset="0"/>
                <a:cs typeface="Amazon Ember" panose="020B0603020204020204" pitchFamily="34" charset="0"/>
              </a:rPr>
              <a:t>csi</a:t>
            </a:r>
            <a:r>
              <a:rPr lang="en-US" sz="2400" b="1" dirty="0">
                <a:latin typeface="+mj-lt"/>
                <a:ea typeface="Amazon Ember" panose="020B0603020204020204" pitchFamily="34" charset="0"/>
                <a:cs typeface="Amazon Ember" panose="020B0603020204020204" pitchFamily="34" charset="0"/>
              </a:rPr>
              <a:t>-driver</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162485" y="814049"/>
            <a:ext cx="8667750" cy="38475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sp>
        <p:nvSpPr>
          <p:cNvPr id="2" name="TextBox 1">
            <a:extLst>
              <a:ext uri="{FF2B5EF4-FFF2-40B4-BE49-F238E27FC236}">
                <a16:creationId xmlns:a16="http://schemas.microsoft.com/office/drawing/2014/main" id="{473597D8-42FA-27B0-8314-F824A2DE261D}"/>
              </a:ext>
            </a:extLst>
          </p:cNvPr>
          <p:cNvSpPr txBox="1"/>
          <p:nvPr/>
        </p:nvSpPr>
        <p:spPr>
          <a:xfrm>
            <a:off x="1128871" y="1260520"/>
            <a:ext cx="5578771" cy="1477328"/>
          </a:xfrm>
          <a:prstGeom prst="rect">
            <a:avLst/>
          </a:prstGeom>
          <a:noFill/>
        </p:spPr>
        <p:txBody>
          <a:bodyPr wrap="none" rtlCol="0">
            <a:spAutoFit/>
          </a:bodyPr>
          <a:lstStyle/>
          <a:p>
            <a:r>
              <a:rPr lang="en-US" sz="3600" b="1" dirty="0">
                <a:latin typeface="+mj-lt"/>
                <a:ea typeface="Amazon Ember" panose="020B0603020204020204" pitchFamily="34" charset="0"/>
                <a:cs typeface="Amazon Ember" panose="020B0603020204020204" pitchFamily="34" charset="0"/>
              </a:rPr>
              <a:t>Pod Deleted accidentally</a:t>
            </a:r>
          </a:p>
          <a:p>
            <a:endParaRPr lang="en-US" sz="3600" b="1" dirty="0">
              <a:latin typeface="+mj-lt"/>
              <a:ea typeface="Amazon Ember" panose="020B0603020204020204" pitchFamily="34" charset="0"/>
              <a:cs typeface="Amazon Ember" panose="020B0603020204020204" pitchFamily="34" charset="0"/>
            </a:endParaRPr>
          </a:p>
          <a:p>
            <a:pPr algn="ctr"/>
            <a:r>
              <a:rPr lang="en-US" b="1" dirty="0">
                <a:latin typeface="+mj-lt"/>
                <a:ea typeface="Amazon Ember" panose="020B0603020204020204" pitchFamily="34" charset="0"/>
                <a:cs typeface="Amazon Ember" panose="020B0603020204020204" pitchFamily="34" charset="0"/>
              </a:rPr>
              <a:t>7-DelPOD</a:t>
            </a:r>
            <a:endParaRPr lang="en-US" dirty="0"/>
          </a:p>
        </p:txBody>
      </p:sp>
    </p:spTree>
    <p:extLst>
      <p:ext uri="{BB962C8B-B14F-4D97-AF65-F5344CB8AC3E}">
        <p14:creationId xmlns:p14="http://schemas.microsoft.com/office/powerpoint/2010/main" val="42151977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Cluster without </a:t>
            </a:r>
            <a:r>
              <a:rPr lang="en-US" sz="2400" b="1" dirty="0" err="1">
                <a:latin typeface="+mj-lt"/>
                <a:ea typeface="Amazon Ember" panose="020B0603020204020204" pitchFamily="34" charset="0"/>
                <a:cs typeface="Amazon Ember" panose="020B0603020204020204" pitchFamily="34" charset="0"/>
              </a:rPr>
              <a:t>ebs</a:t>
            </a:r>
            <a:r>
              <a:rPr lang="en-US" sz="2400" b="1" dirty="0">
                <a:latin typeface="+mj-lt"/>
                <a:ea typeface="Amazon Ember" panose="020B0603020204020204" pitchFamily="34" charset="0"/>
                <a:cs typeface="Amazon Ember" panose="020B0603020204020204" pitchFamily="34" charset="0"/>
              </a:rPr>
              <a:t>-</a:t>
            </a:r>
            <a:r>
              <a:rPr lang="en-US" sz="2400" b="1" dirty="0" err="1">
                <a:latin typeface="+mj-lt"/>
                <a:ea typeface="Amazon Ember" panose="020B0603020204020204" pitchFamily="34" charset="0"/>
                <a:cs typeface="Amazon Ember" panose="020B0603020204020204" pitchFamily="34" charset="0"/>
              </a:rPr>
              <a:t>csi</a:t>
            </a:r>
            <a:r>
              <a:rPr lang="en-US" sz="2400" b="1" dirty="0">
                <a:latin typeface="+mj-lt"/>
                <a:ea typeface="Amazon Ember" panose="020B0603020204020204" pitchFamily="34" charset="0"/>
                <a:cs typeface="Amazon Ember" panose="020B0603020204020204" pitchFamily="34" charset="0"/>
              </a:rPr>
              <a:t>-driver</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162485" y="814049"/>
            <a:ext cx="8667750" cy="38475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sp>
        <p:nvSpPr>
          <p:cNvPr id="2" name="TextBox 1">
            <a:extLst>
              <a:ext uri="{FF2B5EF4-FFF2-40B4-BE49-F238E27FC236}">
                <a16:creationId xmlns:a16="http://schemas.microsoft.com/office/drawing/2014/main" id="{473597D8-42FA-27B0-8314-F824A2DE261D}"/>
              </a:ext>
            </a:extLst>
          </p:cNvPr>
          <p:cNvSpPr txBox="1"/>
          <p:nvPr/>
        </p:nvSpPr>
        <p:spPr>
          <a:xfrm>
            <a:off x="2999796" y="1327975"/>
            <a:ext cx="2993127" cy="1477328"/>
          </a:xfrm>
          <a:prstGeom prst="rect">
            <a:avLst/>
          </a:prstGeom>
          <a:noFill/>
        </p:spPr>
        <p:txBody>
          <a:bodyPr wrap="none" rtlCol="0">
            <a:spAutoFit/>
          </a:bodyPr>
          <a:lstStyle/>
          <a:p>
            <a:r>
              <a:rPr lang="en-US" sz="3600" b="1" dirty="0">
                <a:latin typeface="+mj-lt"/>
                <a:ea typeface="Amazon Ember" panose="020B0603020204020204" pitchFamily="34" charset="0"/>
                <a:cs typeface="Amazon Ember" panose="020B0603020204020204" pitchFamily="34" charset="0"/>
              </a:rPr>
              <a:t>PVC Deleted </a:t>
            </a:r>
          </a:p>
          <a:p>
            <a:endParaRPr lang="en-US" sz="3600" b="1" dirty="0">
              <a:latin typeface="+mj-lt"/>
              <a:ea typeface="Amazon Ember" panose="020B0603020204020204" pitchFamily="34" charset="0"/>
              <a:cs typeface="Amazon Ember" panose="020B0603020204020204" pitchFamily="34" charset="0"/>
            </a:endParaRPr>
          </a:p>
          <a:p>
            <a:pPr algn="ctr"/>
            <a:r>
              <a:rPr lang="en-US" b="1" dirty="0">
                <a:latin typeface="+mj-lt"/>
                <a:ea typeface="Amazon Ember" panose="020B0603020204020204" pitchFamily="34" charset="0"/>
                <a:cs typeface="Amazon Ember" panose="020B0603020204020204" pitchFamily="34" charset="0"/>
              </a:rPr>
              <a:t>8-DelPVC</a:t>
            </a:r>
            <a:endParaRPr lang="en-US" dirty="0"/>
          </a:p>
        </p:txBody>
      </p:sp>
    </p:spTree>
    <p:extLst>
      <p:ext uri="{BB962C8B-B14F-4D97-AF65-F5344CB8AC3E}">
        <p14:creationId xmlns:p14="http://schemas.microsoft.com/office/powerpoint/2010/main" val="34454529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Cluster without </a:t>
            </a:r>
            <a:r>
              <a:rPr lang="en-US" sz="2400" b="1" dirty="0" err="1">
                <a:latin typeface="+mj-lt"/>
                <a:ea typeface="Amazon Ember" panose="020B0603020204020204" pitchFamily="34" charset="0"/>
                <a:cs typeface="Amazon Ember" panose="020B0603020204020204" pitchFamily="34" charset="0"/>
              </a:rPr>
              <a:t>ebs</a:t>
            </a:r>
            <a:r>
              <a:rPr lang="en-US" sz="2400" b="1" dirty="0">
                <a:latin typeface="+mj-lt"/>
                <a:ea typeface="Amazon Ember" panose="020B0603020204020204" pitchFamily="34" charset="0"/>
                <a:cs typeface="Amazon Ember" panose="020B0603020204020204" pitchFamily="34" charset="0"/>
              </a:rPr>
              <a:t>-</a:t>
            </a:r>
            <a:r>
              <a:rPr lang="en-US" sz="2400" b="1" dirty="0" err="1">
                <a:latin typeface="+mj-lt"/>
                <a:ea typeface="Amazon Ember" panose="020B0603020204020204" pitchFamily="34" charset="0"/>
                <a:cs typeface="Amazon Ember" panose="020B0603020204020204" pitchFamily="34" charset="0"/>
              </a:rPr>
              <a:t>csi</a:t>
            </a:r>
            <a:r>
              <a:rPr lang="en-US" sz="2400" b="1" dirty="0">
                <a:latin typeface="+mj-lt"/>
                <a:ea typeface="Amazon Ember" panose="020B0603020204020204" pitchFamily="34" charset="0"/>
                <a:cs typeface="Amazon Ember" panose="020B0603020204020204" pitchFamily="34" charset="0"/>
              </a:rPr>
              <a:t>-driver</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162485" y="814049"/>
            <a:ext cx="8667750" cy="38475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sp>
        <p:nvSpPr>
          <p:cNvPr id="2" name="TextBox 1">
            <a:extLst>
              <a:ext uri="{FF2B5EF4-FFF2-40B4-BE49-F238E27FC236}">
                <a16:creationId xmlns:a16="http://schemas.microsoft.com/office/drawing/2014/main" id="{473597D8-42FA-27B0-8314-F824A2DE261D}"/>
              </a:ext>
            </a:extLst>
          </p:cNvPr>
          <p:cNvSpPr txBox="1"/>
          <p:nvPr/>
        </p:nvSpPr>
        <p:spPr>
          <a:xfrm>
            <a:off x="2999796" y="1327975"/>
            <a:ext cx="2709396" cy="1477328"/>
          </a:xfrm>
          <a:prstGeom prst="rect">
            <a:avLst/>
          </a:prstGeom>
          <a:noFill/>
        </p:spPr>
        <p:txBody>
          <a:bodyPr wrap="none" rtlCol="0">
            <a:spAutoFit/>
          </a:bodyPr>
          <a:lstStyle/>
          <a:p>
            <a:r>
              <a:rPr lang="en-US" sz="3600" b="1" dirty="0">
                <a:latin typeface="+mj-lt"/>
                <a:ea typeface="Amazon Ember" panose="020B0603020204020204" pitchFamily="34" charset="0"/>
                <a:cs typeface="Amazon Ember" panose="020B0603020204020204" pitchFamily="34" charset="0"/>
              </a:rPr>
              <a:t>PV Deleted </a:t>
            </a:r>
          </a:p>
          <a:p>
            <a:endParaRPr lang="en-US" sz="3600" b="1" dirty="0">
              <a:latin typeface="+mj-lt"/>
              <a:ea typeface="Amazon Ember" panose="020B0603020204020204" pitchFamily="34" charset="0"/>
              <a:cs typeface="Amazon Ember" panose="020B0603020204020204" pitchFamily="34" charset="0"/>
            </a:endParaRPr>
          </a:p>
          <a:p>
            <a:pPr algn="ctr"/>
            <a:r>
              <a:rPr lang="en-US" b="1" dirty="0">
                <a:latin typeface="+mj-lt"/>
                <a:ea typeface="Amazon Ember" panose="020B0603020204020204" pitchFamily="34" charset="0"/>
                <a:cs typeface="Amazon Ember" panose="020B0603020204020204" pitchFamily="34" charset="0"/>
              </a:rPr>
              <a:t>9-DelPV</a:t>
            </a:r>
            <a:endParaRPr lang="en-US" dirty="0"/>
          </a:p>
        </p:txBody>
      </p:sp>
    </p:spTree>
    <p:extLst>
      <p:ext uri="{BB962C8B-B14F-4D97-AF65-F5344CB8AC3E}">
        <p14:creationId xmlns:p14="http://schemas.microsoft.com/office/powerpoint/2010/main" val="8503411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AWS `</a:t>
            </a:r>
            <a:r>
              <a:rPr lang="en-US" sz="2400" b="1" dirty="0" err="1">
                <a:latin typeface="+mj-lt"/>
                <a:ea typeface="Amazon Ember" panose="020B0603020204020204" pitchFamily="34" charset="0"/>
                <a:cs typeface="Amazon Ember" panose="020B0603020204020204" pitchFamily="34" charset="0"/>
              </a:rPr>
              <a:t>DetachVolume</a:t>
            </a:r>
            <a:r>
              <a:rPr lang="en-US" sz="2400" b="1" dirty="0">
                <a:latin typeface="+mj-lt"/>
                <a:ea typeface="Amazon Ember" panose="020B0603020204020204" pitchFamily="34" charset="0"/>
                <a:cs typeface="Amazon Ember" panose="020B0603020204020204" pitchFamily="34" charset="0"/>
              </a:rPr>
              <a:t>` API-Call </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781050" y="769424"/>
            <a:ext cx="7886700" cy="351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pic>
        <p:nvPicPr>
          <p:cNvPr id="8" name="Picture 7">
            <a:extLst>
              <a:ext uri="{FF2B5EF4-FFF2-40B4-BE49-F238E27FC236}">
                <a16:creationId xmlns:a16="http://schemas.microsoft.com/office/drawing/2014/main" id="{5BE0578B-98AE-445B-8BAE-DB307CFE4611}"/>
              </a:ext>
            </a:extLst>
          </p:cNvPr>
          <p:cNvPicPr>
            <a:picLocks noChangeAspect="1"/>
          </p:cNvPicPr>
          <p:nvPr/>
        </p:nvPicPr>
        <p:blipFill>
          <a:blip r:embed="rId3"/>
          <a:stretch>
            <a:fillRect/>
          </a:stretch>
        </p:blipFill>
        <p:spPr>
          <a:xfrm>
            <a:off x="99204" y="3880404"/>
            <a:ext cx="7772400" cy="873752"/>
          </a:xfrm>
          <a:prstGeom prst="rect">
            <a:avLst/>
          </a:prstGeom>
        </p:spPr>
      </p:pic>
      <p:pic>
        <p:nvPicPr>
          <p:cNvPr id="9" name="Picture 8">
            <a:extLst>
              <a:ext uri="{FF2B5EF4-FFF2-40B4-BE49-F238E27FC236}">
                <a16:creationId xmlns:a16="http://schemas.microsoft.com/office/drawing/2014/main" id="{4E4AFCD7-7B39-00A7-DCF8-1F6B08FCB687}"/>
              </a:ext>
            </a:extLst>
          </p:cNvPr>
          <p:cNvPicPr>
            <a:picLocks noChangeAspect="1"/>
          </p:cNvPicPr>
          <p:nvPr/>
        </p:nvPicPr>
        <p:blipFill>
          <a:blip r:embed="rId4"/>
          <a:stretch>
            <a:fillRect/>
          </a:stretch>
        </p:blipFill>
        <p:spPr>
          <a:xfrm>
            <a:off x="2067529" y="593141"/>
            <a:ext cx="7037649" cy="3754961"/>
          </a:xfrm>
          <a:prstGeom prst="rect">
            <a:avLst/>
          </a:prstGeom>
        </p:spPr>
      </p:pic>
    </p:spTree>
    <p:extLst>
      <p:ext uri="{BB962C8B-B14F-4D97-AF65-F5344CB8AC3E}">
        <p14:creationId xmlns:p14="http://schemas.microsoft.com/office/powerpoint/2010/main" val="9363388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Cluster without </a:t>
            </a:r>
            <a:r>
              <a:rPr lang="en-US" sz="2400" b="1" dirty="0" err="1">
                <a:latin typeface="+mj-lt"/>
                <a:ea typeface="Amazon Ember" panose="020B0603020204020204" pitchFamily="34" charset="0"/>
                <a:cs typeface="Amazon Ember" panose="020B0603020204020204" pitchFamily="34" charset="0"/>
              </a:rPr>
              <a:t>ebs</a:t>
            </a:r>
            <a:r>
              <a:rPr lang="en-US" sz="2400" b="1" dirty="0">
                <a:latin typeface="+mj-lt"/>
                <a:ea typeface="Amazon Ember" panose="020B0603020204020204" pitchFamily="34" charset="0"/>
                <a:cs typeface="Amazon Ember" panose="020B0603020204020204" pitchFamily="34" charset="0"/>
              </a:rPr>
              <a:t>-</a:t>
            </a:r>
            <a:r>
              <a:rPr lang="en-US" sz="2400" b="1" dirty="0" err="1">
                <a:latin typeface="+mj-lt"/>
                <a:ea typeface="Amazon Ember" panose="020B0603020204020204" pitchFamily="34" charset="0"/>
                <a:cs typeface="Amazon Ember" panose="020B0603020204020204" pitchFamily="34" charset="0"/>
              </a:rPr>
              <a:t>csi</a:t>
            </a:r>
            <a:r>
              <a:rPr lang="en-US" sz="2400" b="1" dirty="0">
                <a:latin typeface="+mj-lt"/>
                <a:ea typeface="Amazon Ember" panose="020B0603020204020204" pitchFamily="34" charset="0"/>
                <a:cs typeface="Amazon Ember" panose="020B0603020204020204" pitchFamily="34" charset="0"/>
              </a:rPr>
              <a:t>-driver</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162485" y="814049"/>
            <a:ext cx="8667750" cy="38475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sp>
        <p:nvSpPr>
          <p:cNvPr id="2" name="TextBox 1">
            <a:extLst>
              <a:ext uri="{FF2B5EF4-FFF2-40B4-BE49-F238E27FC236}">
                <a16:creationId xmlns:a16="http://schemas.microsoft.com/office/drawing/2014/main" id="{473597D8-42FA-27B0-8314-F824A2DE261D}"/>
              </a:ext>
            </a:extLst>
          </p:cNvPr>
          <p:cNvSpPr txBox="1"/>
          <p:nvPr/>
        </p:nvSpPr>
        <p:spPr>
          <a:xfrm>
            <a:off x="3311685" y="1724924"/>
            <a:ext cx="2093843" cy="1446550"/>
          </a:xfrm>
          <a:prstGeom prst="rect">
            <a:avLst/>
          </a:prstGeom>
          <a:noFill/>
        </p:spPr>
        <p:txBody>
          <a:bodyPr wrap="none" rtlCol="0">
            <a:spAutoFit/>
          </a:bodyPr>
          <a:lstStyle/>
          <a:p>
            <a:r>
              <a:rPr lang="en-US" sz="8800" b="1" dirty="0">
                <a:latin typeface="Bauhaus 93" pitchFamily="82" charset="77"/>
                <a:ea typeface="Amazon Ember" panose="020B0603020204020204" pitchFamily="34" charset="0"/>
                <a:cs typeface="Amazon Ember" panose="020B0603020204020204" pitchFamily="34" charset="0"/>
              </a:rPr>
              <a:t>Q/A</a:t>
            </a:r>
          </a:p>
        </p:txBody>
      </p:sp>
    </p:spTree>
    <p:extLst>
      <p:ext uri="{BB962C8B-B14F-4D97-AF65-F5344CB8AC3E}">
        <p14:creationId xmlns:p14="http://schemas.microsoft.com/office/powerpoint/2010/main" val="2868205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66576" y="634443"/>
            <a:ext cx="8229600" cy="3682375"/>
          </a:xfrm>
        </p:spPr>
        <p:txBody>
          <a:bodyPr/>
          <a:lstStyle/>
          <a:p>
            <a:pPr marL="0" indent="0" algn="l">
              <a:spcBef>
                <a:spcPts val="0"/>
              </a:spcBef>
              <a:buNone/>
            </a:pPr>
            <a:r>
              <a:rPr lang="en-AU" sz="1400" b="1" i="0" u="none" strike="noStrike"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hlinkClick r:id="rId3"/>
              </a:rPr>
              <a:t>Kubernetes CSI Sidecar Containers</a:t>
            </a:r>
            <a:endParaRPr lang="en-AU" sz="1400" b="1"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algn="l">
              <a:spcBef>
                <a:spcPts val="0"/>
              </a:spcBef>
              <a:buNone/>
            </a:pPr>
            <a:r>
              <a:rPr lang="en-AU" sz="14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Kubernetes CSI Sidecar Containers are a set of standard containers that aim to simplify the development and deployment of CSI Drivers on Kubernetes.</a:t>
            </a:r>
          </a:p>
          <a:p>
            <a:pPr marL="0" indent="0" algn="l">
              <a:spcBef>
                <a:spcPts val="0"/>
              </a:spcBef>
              <a:buNone/>
            </a:pPr>
            <a:r>
              <a:rPr lang="en-AU" sz="14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These containers contain common logic to watch the Kubernetes API, trigger appropriate operations against the “CSI volume driver” container, and update the Kubernetes API as appropriate.</a:t>
            </a:r>
          </a:p>
          <a:p>
            <a:pPr marL="0" indent="0" algn="l">
              <a:spcBef>
                <a:spcPts val="0"/>
              </a:spcBef>
              <a:buNone/>
            </a:pPr>
            <a:r>
              <a:rPr lang="en-AU" sz="14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The containers are intended to be bundled with third-party CSI driver containers and deployed together as pods.</a:t>
            </a:r>
          </a:p>
          <a:p>
            <a:pPr marL="0" indent="0" algn="l">
              <a:spcBef>
                <a:spcPts val="0"/>
              </a:spcBef>
              <a:buNone/>
            </a:pPr>
            <a:r>
              <a:rPr lang="en-AU" sz="14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The containers are developed and maintained by the Kubernetes Storage community.</a:t>
            </a:r>
          </a:p>
          <a:p>
            <a:pPr marL="0" indent="0" algn="l">
              <a:spcBef>
                <a:spcPts val="0"/>
              </a:spcBef>
              <a:buNone/>
            </a:pPr>
            <a:r>
              <a:rPr lang="en-AU" sz="14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The Kubernetes development team maintains the following Kubernetes CSI Sidecar Containers:</a:t>
            </a:r>
          </a:p>
          <a:p>
            <a:pPr marL="0" indent="0" algn="l">
              <a:spcBef>
                <a:spcPts val="0"/>
              </a:spcBef>
              <a:buNone/>
            </a:pPr>
            <a:endParaRPr lang="en-AU" sz="14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algn="l">
              <a:spcBef>
                <a:spcPts val="0"/>
              </a:spcBef>
              <a:buNone/>
            </a:pPr>
            <a:r>
              <a:rPr lang="en-AU" sz="1400" b="0" i="0" u="none" strike="noStrike"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hlinkClick r:id="rId4"/>
              </a:rPr>
              <a:t>external-provisioner</a:t>
            </a:r>
            <a:endParaRPr lang="en-AU" sz="14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algn="l">
              <a:spcBef>
                <a:spcPts val="0"/>
              </a:spcBef>
              <a:buNone/>
            </a:pPr>
            <a:r>
              <a:rPr lang="en-AU" sz="1400" b="0" i="0" u="none" strike="noStrike"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hlinkClick r:id="rId5"/>
              </a:rPr>
              <a:t>external-attacher</a:t>
            </a:r>
            <a:endParaRPr lang="en-AU" sz="14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algn="l">
              <a:spcBef>
                <a:spcPts val="0"/>
              </a:spcBef>
              <a:buNone/>
            </a:pPr>
            <a:r>
              <a:rPr lang="en-AU" sz="1400" b="0" i="0" u="none" strike="noStrike"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hlinkClick r:id="rId6"/>
              </a:rPr>
              <a:t>external-snapshotter</a:t>
            </a:r>
            <a:endParaRPr lang="en-AU" sz="14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algn="l">
              <a:spcBef>
                <a:spcPts val="0"/>
              </a:spcBef>
              <a:buNone/>
            </a:pPr>
            <a:r>
              <a:rPr lang="en-AU" sz="1400" b="0" i="0" u="none" strike="noStrike"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hlinkClick r:id="rId7"/>
              </a:rPr>
              <a:t>external-resizer</a:t>
            </a:r>
            <a:endParaRPr lang="en-AU" sz="14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algn="l">
              <a:spcBef>
                <a:spcPts val="0"/>
              </a:spcBef>
              <a:buNone/>
            </a:pPr>
            <a:r>
              <a:rPr lang="en-AU" sz="1400" b="0" i="0" u="none" strike="noStrike"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hlinkClick r:id="rId8"/>
              </a:rPr>
              <a:t>node-driver-registrar</a:t>
            </a:r>
            <a:endParaRPr lang="en-AU" sz="14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algn="l">
              <a:spcBef>
                <a:spcPts val="0"/>
              </a:spcBef>
              <a:buNone/>
            </a:pPr>
            <a:r>
              <a:rPr lang="en-AU" sz="1400" b="0" i="0" u="none" strike="noStrike"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hlinkClick r:id="rId9"/>
              </a:rPr>
              <a:t>cluster-driver-registrar</a:t>
            </a:r>
            <a:r>
              <a:rPr lang="en-AU" sz="14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(deprecated)</a:t>
            </a:r>
          </a:p>
          <a:p>
            <a:pPr marL="0" indent="0" algn="l">
              <a:spcBef>
                <a:spcPts val="0"/>
              </a:spcBef>
              <a:buNone/>
            </a:pPr>
            <a:r>
              <a:rPr lang="en-AU" sz="1400" b="0" i="0" u="none" strike="noStrike"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hlinkClick r:id="rId10"/>
              </a:rPr>
              <a:t>livenessprobe</a:t>
            </a:r>
            <a:endParaRPr lang="en-AU" sz="14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a:spcBef>
                <a:spcPts val="0"/>
              </a:spcBef>
              <a:buNone/>
            </a:pPr>
            <a:br>
              <a:rPr lang="en-AU" sz="1400" u="none" strike="noStrike" dirty="0">
                <a:effectLst/>
                <a:latin typeface="Amazon Ember" panose="020B0603020204020204" pitchFamily="34" charset="0"/>
                <a:ea typeface="Amazon Ember" panose="020B0603020204020204" pitchFamily="34" charset="0"/>
                <a:cs typeface="Amazon Ember" panose="020B0603020204020204" pitchFamily="34" charset="0"/>
                <a:hlinkClick r:id="rId11" tooltip="Previous chapter"/>
              </a:rPr>
            </a:b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Title 5">
            <a:extLst>
              <a:ext uri="{FF2B5EF4-FFF2-40B4-BE49-F238E27FC236}">
                <a16:creationId xmlns:a16="http://schemas.microsoft.com/office/drawing/2014/main" id="{F18F0A76-4D56-4CEA-8311-B6603AAA4D26}"/>
              </a:ext>
            </a:extLst>
          </p:cNvPr>
          <p:cNvSpPr txBox="1">
            <a:spLocks/>
          </p:cNvSpPr>
          <p:nvPr/>
        </p:nvSpPr>
        <p:spPr>
          <a:xfrm>
            <a:off x="0" y="9525"/>
            <a:ext cx="9144000" cy="548259"/>
          </a:xfrm>
          <a:prstGeom prst="rect">
            <a:avLst/>
          </a:prstGeom>
          <a:solidFill>
            <a:srgbClr val="222F3E"/>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sz="2400" kern="1200">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AU" b="1" i="0" u="none" strike="noStrike" dirty="0">
                <a:solidFill>
                  <a:schemeClr val="bg1"/>
                </a:solidFill>
                <a:effectLst/>
                <a:latin typeface="Open Sans" panose="020B0606030504020204" pitchFamily="34" charset="0"/>
              </a:rPr>
              <a:t>Kubernetes CSI Sidecar Containers</a:t>
            </a:r>
            <a:endParaRPr lang="en-AU" b="1"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1823111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AU" sz="2400" b="1" i="0" dirty="0">
                <a:solidFill>
                  <a:schemeClr val="bg1"/>
                </a:solidFill>
                <a:effectLst/>
                <a:latin typeface="Amazon Ember Cd RC" panose="020B0606020204020204" pitchFamily="34" charset="0"/>
                <a:ea typeface="Amazon Ember Cd RC" panose="020B0606020204020204" pitchFamily="34" charset="0"/>
                <a:cs typeface="Amazon Ember Cd RC" panose="020B0606020204020204" pitchFamily="34" charset="0"/>
              </a:rPr>
              <a:t>How to write a CSI Driver?</a:t>
            </a:r>
            <a:endParaRPr lang="en-US" sz="2400" b="1" dirty="0">
              <a:solidFill>
                <a:schemeClr val="bg1"/>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781050" y="769424"/>
            <a:ext cx="7886700" cy="351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sp>
        <p:nvSpPr>
          <p:cNvPr id="7" name="TextBox 6">
            <a:extLst>
              <a:ext uri="{FF2B5EF4-FFF2-40B4-BE49-F238E27FC236}">
                <a16:creationId xmlns:a16="http://schemas.microsoft.com/office/drawing/2014/main" id="{59FE7445-3515-F8AD-088A-39AFB50F4811}"/>
              </a:ext>
            </a:extLst>
          </p:cNvPr>
          <p:cNvSpPr txBox="1"/>
          <p:nvPr/>
        </p:nvSpPr>
        <p:spPr>
          <a:xfrm>
            <a:off x="0" y="557784"/>
            <a:ext cx="8965324" cy="4293483"/>
          </a:xfrm>
          <a:prstGeom prst="rect">
            <a:avLst/>
          </a:prstGeom>
          <a:noFill/>
        </p:spPr>
        <p:txBody>
          <a:bodyPr wrap="square">
            <a:spAutoFit/>
          </a:bodyPr>
          <a:lstStyle/>
          <a:p>
            <a:pPr algn="l"/>
            <a:r>
              <a:rPr lang="en-AU" sz="12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The </a:t>
            </a:r>
            <a:r>
              <a:rPr lang="en-AU" sz="1200" b="0" i="0" u="none" strike="noStrike" dirty="0">
                <a:solidFill>
                  <a:srgbClr val="3371E3"/>
                </a:solidFill>
                <a:effectLst/>
                <a:latin typeface="Amazon Ember" panose="020B0603020204020204" pitchFamily="34" charset="0"/>
                <a:ea typeface="Amazon Ember" panose="020B0603020204020204" pitchFamily="34" charset="0"/>
                <a:cs typeface="Amazon Ember" panose="020B0603020204020204" pitchFamily="34" charset="0"/>
                <a:hlinkClick r:id="rId3"/>
              </a:rPr>
              <a:t>kubernetes-csi</a:t>
            </a:r>
            <a:r>
              <a:rPr lang="en-AU" sz="12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 site details how to develop, deploy, and test a CSI driver on Kubernetes. In general, CSI Drivers should be deployed on Kubernetes along with the following sidecar (helper) containers:</a:t>
            </a:r>
          </a:p>
          <a:p>
            <a:pPr algn="l"/>
            <a:endParaRPr lang="en-AU" sz="12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endParaRPr>
          </a:p>
          <a:p>
            <a:pPr algn="l">
              <a:spcBef>
                <a:spcPts val="600"/>
              </a:spcBef>
            </a:pPr>
            <a:r>
              <a:rPr lang="en-AU" sz="1000" b="0" i="0" u="none" strike="noStrike" dirty="0">
                <a:solidFill>
                  <a:srgbClr val="3371E3"/>
                </a:solidFill>
                <a:effectLst/>
                <a:latin typeface="Amazon Ember" panose="020B0603020204020204" pitchFamily="34" charset="0"/>
                <a:ea typeface="Amazon Ember" panose="020B0603020204020204" pitchFamily="34" charset="0"/>
                <a:cs typeface="Amazon Ember" panose="020B0603020204020204" pitchFamily="34" charset="0"/>
                <a:hlinkClick r:id="rId4"/>
              </a:rPr>
              <a:t>external-attacher</a:t>
            </a:r>
            <a:r>
              <a:rPr lang="en-AU" sz="1000" u="none" strike="noStrike" dirty="0">
                <a:solidFill>
                  <a:srgbClr val="222222"/>
                </a:solidFill>
                <a:latin typeface="Amazon Ember" panose="020B0603020204020204" pitchFamily="34" charset="0"/>
                <a:ea typeface="Amazon Ember" panose="020B0603020204020204" pitchFamily="34" charset="0"/>
                <a:cs typeface="Amazon Ember" panose="020B0603020204020204" pitchFamily="34" charset="0"/>
              </a:rPr>
              <a:t>  = </a:t>
            </a:r>
            <a:r>
              <a:rPr lang="en-AU" sz="10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Watches Kubernetes `</a:t>
            </a:r>
            <a:r>
              <a:rPr lang="en-AU" sz="1000" b="1" i="0" dirty="0" err="1">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VolumeAttachment</a:t>
            </a:r>
            <a:r>
              <a:rPr lang="en-AU" sz="10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 objects and triggers `</a:t>
            </a:r>
            <a:r>
              <a:rPr lang="en-AU" sz="1000" b="1" i="0" dirty="0" err="1">
                <a:solidFill>
                  <a:schemeClr val="accent6">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ControllerPublish</a:t>
            </a:r>
            <a:r>
              <a:rPr lang="en-AU" sz="10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 and `</a:t>
            </a:r>
            <a:r>
              <a:rPr lang="en-AU" sz="1000" b="1" i="0" dirty="0" err="1">
                <a:solidFill>
                  <a:schemeClr val="accent6">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ControllerUnpublis</a:t>
            </a:r>
            <a:r>
              <a:rPr lang="en-AU" sz="1000" b="1" i="0" dirty="0" err="1">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h</a:t>
            </a:r>
            <a:r>
              <a:rPr lang="en-AU" sz="10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 operations against a CSI endpoint.</a:t>
            </a:r>
          </a:p>
          <a:p>
            <a:pPr algn="l">
              <a:spcBef>
                <a:spcPts val="600"/>
              </a:spcBef>
            </a:pPr>
            <a:endParaRPr lang="en-AU" sz="10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endParaRPr>
          </a:p>
          <a:p>
            <a:pPr algn="l">
              <a:spcBef>
                <a:spcPts val="600"/>
              </a:spcBef>
            </a:pPr>
            <a:r>
              <a:rPr lang="en-AU" sz="1000" b="0" i="0" u="none" strike="noStrike" dirty="0">
                <a:solidFill>
                  <a:srgbClr val="3371E3"/>
                </a:solidFill>
                <a:effectLst/>
                <a:latin typeface="Amazon Ember" panose="020B0603020204020204" pitchFamily="34" charset="0"/>
                <a:ea typeface="Amazon Ember" panose="020B0603020204020204" pitchFamily="34" charset="0"/>
                <a:cs typeface="Amazon Ember" panose="020B0603020204020204" pitchFamily="34" charset="0"/>
                <a:hlinkClick r:id="rId5"/>
              </a:rPr>
              <a:t>external-provisioner</a:t>
            </a:r>
            <a:r>
              <a:rPr lang="en-AU" sz="1000" u="none" strike="noStrike" dirty="0">
                <a:solidFill>
                  <a:srgbClr val="222222"/>
                </a:solidFill>
                <a:latin typeface="Amazon Ember" panose="020B0603020204020204" pitchFamily="34" charset="0"/>
                <a:ea typeface="Amazon Ember" panose="020B0603020204020204" pitchFamily="34" charset="0"/>
                <a:cs typeface="Amazon Ember" panose="020B0603020204020204" pitchFamily="34" charset="0"/>
              </a:rPr>
              <a:t> = </a:t>
            </a:r>
            <a:r>
              <a:rPr lang="en-AU" sz="10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Watches Kubernetes `</a:t>
            </a:r>
            <a:r>
              <a:rPr lang="en-AU" sz="1000" b="1" i="0" dirty="0" err="1">
                <a:solidFill>
                  <a:srgbClr val="002060"/>
                </a:solidFill>
                <a:effectLst/>
                <a:latin typeface="Amazon Ember" panose="020B0603020204020204" pitchFamily="34" charset="0"/>
                <a:ea typeface="Amazon Ember" panose="020B0603020204020204" pitchFamily="34" charset="0"/>
                <a:cs typeface="Amazon Ember" panose="020B0603020204020204" pitchFamily="34" charset="0"/>
              </a:rPr>
              <a:t>PersistentVolumeClaim</a:t>
            </a:r>
            <a:r>
              <a:rPr lang="en-AU" sz="10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 objects and triggers `</a:t>
            </a:r>
            <a:r>
              <a:rPr lang="en-AU" sz="1000" b="1" i="0" dirty="0" err="1">
                <a:solidFill>
                  <a:schemeClr val="accent6">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CreateVolume</a:t>
            </a:r>
            <a:r>
              <a:rPr lang="en-AU" sz="10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 and `</a:t>
            </a:r>
            <a:r>
              <a:rPr lang="en-AU" sz="1000" b="1" i="0" dirty="0" err="1">
                <a:solidFill>
                  <a:schemeClr val="accent6">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DeleteVolume</a:t>
            </a:r>
            <a:r>
              <a:rPr lang="en-AU" sz="10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 operations against a CSI endpoint.</a:t>
            </a:r>
          </a:p>
          <a:p>
            <a:pPr algn="l">
              <a:spcBef>
                <a:spcPts val="600"/>
              </a:spcBef>
            </a:pPr>
            <a:endParaRPr lang="en-AU" sz="10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endParaRPr>
          </a:p>
          <a:p>
            <a:pPr algn="l">
              <a:spcBef>
                <a:spcPts val="600"/>
              </a:spcBef>
            </a:pPr>
            <a:r>
              <a:rPr lang="en-AU" sz="1000" b="0" i="0" u="none" strike="noStrike" dirty="0">
                <a:solidFill>
                  <a:srgbClr val="3371E3"/>
                </a:solidFill>
                <a:effectLst/>
                <a:latin typeface="Amazon Ember" panose="020B0603020204020204" pitchFamily="34" charset="0"/>
                <a:ea typeface="Amazon Ember" panose="020B0603020204020204" pitchFamily="34" charset="0"/>
                <a:cs typeface="Amazon Ember" panose="020B0603020204020204" pitchFamily="34" charset="0"/>
                <a:hlinkClick r:id="rId6"/>
              </a:rPr>
              <a:t>node-driver-registrar</a:t>
            </a:r>
            <a:r>
              <a:rPr lang="en-AU" sz="1000" u="none" strike="noStrike" dirty="0">
                <a:solidFill>
                  <a:srgbClr val="222222"/>
                </a:solidFill>
                <a:latin typeface="Amazon Ember" panose="020B0603020204020204" pitchFamily="34" charset="0"/>
                <a:ea typeface="Amazon Ember" panose="020B0603020204020204" pitchFamily="34" charset="0"/>
                <a:cs typeface="Amazon Ember" panose="020B0603020204020204" pitchFamily="34" charset="0"/>
              </a:rPr>
              <a:t> = </a:t>
            </a:r>
            <a:r>
              <a:rPr lang="en-AU" sz="10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Registers the CSI driver with </a:t>
            </a:r>
            <a:r>
              <a:rPr lang="en-AU" sz="1000" b="0" i="0" dirty="0" err="1">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kubelet</a:t>
            </a:r>
            <a:r>
              <a:rPr lang="en-AU" sz="10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 using the </a:t>
            </a:r>
            <a:r>
              <a:rPr lang="en-AU" sz="1000" b="0" i="0" u="none" strike="noStrike" dirty="0">
                <a:solidFill>
                  <a:srgbClr val="3371E3"/>
                </a:solidFill>
                <a:effectLst/>
                <a:latin typeface="Amazon Ember" panose="020B0603020204020204" pitchFamily="34" charset="0"/>
                <a:ea typeface="Amazon Ember" panose="020B0603020204020204" pitchFamily="34" charset="0"/>
                <a:cs typeface="Amazon Ember" panose="020B0603020204020204" pitchFamily="34" charset="0"/>
                <a:hlinkClick r:id="rId7"/>
              </a:rPr>
              <a:t>Kubelet device plugin mechanism</a:t>
            </a:r>
            <a:r>
              <a:rPr lang="en-AU" sz="10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a:t>
            </a:r>
          </a:p>
          <a:p>
            <a:pPr algn="l">
              <a:spcBef>
                <a:spcPts val="600"/>
              </a:spcBef>
            </a:pPr>
            <a:endParaRPr lang="en-AU" sz="10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endParaRPr>
          </a:p>
          <a:p>
            <a:pPr algn="l">
              <a:spcBef>
                <a:spcPts val="600"/>
              </a:spcBef>
            </a:pPr>
            <a:r>
              <a:rPr lang="en-AU" sz="1000" b="0" i="0" u="none" strike="noStrike" dirty="0">
                <a:solidFill>
                  <a:srgbClr val="3371E3"/>
                </a:solidFill>
                <a:effectLst/>
                <a:latin typeface="Amazon Ember" panose="020B0603020204020204" pitchFamily="34" charset="0"/>
                <a:ea typeface="Amazon Ember" panose="020B0603020204020204" pitchFamily="34" charset="0"/>
                <a:cs typeface="Amazon Ember" panose="020B0603020204020204" pitchFamily="34" charset="0"/>
                <a:hlinkClick r:id="rId8"/>
              </a:rPr>
              <a:t>external-snapshotter</a:t>
            </a:r>
            <a:r>
              <a:rPr lang="en-AU" sz="10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  = Watches Kubernetes `</a:t>
            </a:r>
            <a:r>
              <a:rPr lang="en-AU" sz="1000" b="1" i="0" dirty="0" err="1">
                <a:solidFill>
                  <a:srgbClr val="002060"/>
                </a:solidFill>
                <a:effectLst/>
                <a:latin typeface="Amazon Ember" panose="020B0603020204020204" pitchFamily="34" charset="0"/>
                <a:ea typeface="Amazon Ember" panose="020B0603020204020204" pitchFamily="34" charset="0"/>
                <a:cs typeface="Amazon Ember" panose="020B0603020204020204" pitchFamily="34" charset="0"/>
              </a:rPr>
              <a:t>VolumeSnapshot</a:t>
            </a:r>
            <a:r>
              <a:rPr lang="en-AU" sz="10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 CRD objects and triggers `</a:t>
            </a:r>
            <a:r>
              <a:rPr lang="en-AU" sz="1000" b="1" i="0" dirty="0" err="1">
                <a:solidFill>
                  <a:schemeClr val="accent6">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CreateSnapshot</a:t>
            </a:r>
            <a:r>
              <a:rPr lang="en-AU" sz="10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 and `</a:t>
            </a:r>
            <a:r>
              <a:rPr lang="en-AU" sz="1000" b="1" i="0" dirty="0" err="1">
                <a:solidFill>
                  <a:schemeClr val="accent6">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DeleteSnapsho</a:t>
            </a:r>
            <a:r>
              <a:rPr lang="en-AU" sz="1000" b="1" i="0" dirty="0" err="1">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t</a:t>
            </a:r>
            <a:r>
              <a:rPr lang="en-AU" sz="10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 operations against a CSI endpoint.</a:t>
            </a:r>
          </a:p>
          <a:p>
            <a:pPr algn="l">
              <a:spcBef>
                <a:spcPts val="600"/>
              </a:spcBef>
            </a:pPr>
            <a:endParaRPr lang="en-AU" sz="10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endParaRPr>
          </a:p>
          <a:p>
            <a:pPr>
              <a:spcBef>
                <a:spcPts val="600"/>
              </a:spcBef>
            </a:pPr>
            <a:r>
              <a:rPr lang="en-AU" sz="1000" b="0" i="0" u="sng" dirty="0">
                <a:solidFill>
                  <a:schemeClr val="accent5"/>
                </a:solidFill>
                <a:effectLst/>
                <a:latin typeface="Amazon Ember" panose="020B0603020204020204" pitchFamily="34" charset="0"/>
                <a:ea typeface="Amazon Ember" panose="020B0603020204020204" pitchFamily="34" charset="0"/>
                <a:cs typeface="Amazon Ember" panose="020B0603020204020204" pitchFamily="34" charset="0"/>
              </a:rPr>
              <a:t>external-resizer</a:t>
            </a:r>
            <a:r>
              <a:rPr lang="en-AU" sz="10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 watches the Kubernetes API server for </a:t>
            </a:r>
            <a:r>
              <a:rPr lang="en-AU" sz="1000" b="1"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PersistentVolumeClaim</a:t>
            </a:r>
            <a:r>
              <a:rPr lang="en-AU" sz="10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object edits and triggers </a:t>
            </a:r>
            <a:r>
              <a:rPr lang="en-AU" sz="1000" b="1" i="0" dirty="0" err="1">
                <a:solidFill>
                  <a:schemeClr val="accent6">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ControllerExpandVolume</a:t>
            </a:r>
            <a:r>
              <a:rPr lang="en-AU" sz="10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operations against a CSI endpoint if user requested more storage on </a:t>
            </a:r>
            <a:r>
              <a:rPr lang="en-AU" sz="1000" b="1"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PersistentVolumeClaim</a:t>
            </a:r>
            <a:r>
              <a:rPr lang="en-AU" sz="10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object.</a:t>
            </a:r>
          </a:p>
          <a:p>
            <a:pPr algn="l">
              <a:spcBef>
                <a:spcPts val="600"/>
              </a:spcBef>
            </a:pPr>
            <a:endParaRPr lang="en-AU" sz="10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endParaRPr>
          </a:p>
          <a:p>
            <a:pPr algn="l">
              <a:spcBef>
                <a:spcPts val="600"/>
              </a:spcBef>
            </a:pPr>
            <a:r>
              <a:rPr lang="en-AU" sz="1000" b="0" i="0" u="none" strike="noStrike" dirty="0">
                <a:solidFill>
                  <a:srgbClr val="3371E3"/>
                </a:solidFill>
                <a:effectLst/>
                <a:latin typeface="Amazon Ember" panose="020B0603020204020204" pitchFamily="34" charset="0"/>
                <a:ea typeface="Amazon Ember" panose="020B0603020204020204" pitchFamily="34" charset="0"/>
                <a:cs typeface="Amazon Ember" panose="020B0603020204020204" pitchFamily="34" charset="0"/>
                <a:hlinkClick r:id="rId9"/>
              </a:rPr>
              <a:t>Livenessprobe</a:t>
            </a:r>
            <a:r>
              <a:rPr lang="en-AU" sz="1000" u="none" strike="noStrike" dirty="0">
                <a:solidFill>
                  <a:srgbClr val="222222"/>
                </a:solidFill>
                <a:latin typeface="Amazon Ember" panose="020B0603020204020204" pitchFamily="34" charset="0"/>
                <a:ea typeface="Amazon Ember" panose="020B0603020204020204" pitchFamily="34" charset="0"/>
                <a:cs typeface="Amazon Ember" panose="020B0603020204020204" pitchFamily="34" charset="0"/>
              </a:rPr>
              <a:t> = </a:t>
            </a:r>
            <a:r>
              <a:rPr lang="en-AU" sz="10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May be included in a CSI plugin pod to enable the </a:t>
            </a:r>
            <a:r>
              <a:rPr lang="en-AU" sz="1000" b="0" i="0" u="none" strike="noStrike" dirty="0">
                <a:solidFill>
                  <a:srgbClr val="3371E3"/>
                </a:solidFill>
                <a:effectLst/>
                <a:latin typeface="Amazon Ember" panose="020B0603020204020204" pitchFamily="34" charset="0"/>
                <a:ea typeface="Amazon Ember" panose="020B0603020204020204" pitchFamily="34" charset="0"/>
                <a:cs typeface="Amazon Ember" panose="020B0603020204020204" pitchFamily="34" charset="0"/>
                <a:hlinkClick r:id="rId10"/>
              </a:rPr>
              <a:t>Kubernetes Liveness Probe</a:t>
            </a:r>
            <a:r>
              <a:rPr lang="en-AU" sz="10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 mechanism.</a:t>
            </a:r>
          </a:p>
          <a:p>
            <a:pPr algn="l"/>
            <a:endParaRPr lang="en-AU" sz="12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endParaRPr>
          </a:p>
          <a:p>
            <a:pPr algn="l"/>
            <a:r>
              <a:rPr lang="en-AU" sz="1000" b="0" i="0" dirty="0">
                <a:solidFill>
                  <a:srgbClr val="222222"/>
                </a:solidFill>
                <a:effectLst/>
                <a:latin typeface="Amazon Ember" panose="020B0603020204020204" pitchFamily="34" charset="0"/>
                <a:ea typeface="Amazon Ember" panose="020B0603020204020204" pitchFamily="34" charset="0"/>
                <a:cs typeface="Amazon Ember" panose="020B0603020204020204" pitchFamily="34" charset="0"/>
              </a:rPr>
              <a:t>Storage vendors can build Kubernetes deployments for their plugins using these components, while leaving their CSI driver completely unaware of Kubernetes.</a:t>
            </a:r>
          </a:p>
        </p:txBody>
      </p:sp>
    </p:spTree>
    <p:extLst>
      <p:ext uri="{BB962C8B-B14F-4D97-AF65-F5344CB8AC3E}">
        <p14:creationId xmlns:p14="http://schemas.microsoft.com/office/powerpoint/2010/main" val="21396351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33349" y="557784"/>
            <a:ext cx="7806539" cy="4115815"/>
          </a:xfrm>
        </p:spPr>
        <p:txBody>
          <a:bodyPr/>
          <a:lstStyle/>
          <a:p>
            <a:pPr marL="0" indent="0" algn="l">
              <a:buNone/>
            </a:pPr>
            <a:r>
              <a:rPr lang="en-AU" sz="1400" b="1" i="0" u="none" strike="noStrike"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hlinkClick r:id="rId2"/>
              </a:rPr>
              <a:t>Description</a:t>
            </a:r>
            <a:endParaRPr lang="en-AU" sz="1400" b="1"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algn="l">
              <a:buNone/>
            </a:pPr>
            <a:r>
              <a:rPr lang="en-AU" sz="14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The CSI node-driver-registrar is a sidecar container that fetches driver information (using </a:t>
            </a:r>
            <a:r>
              <a:rPr lang="en-AU" sz="14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NodeGetInfo</a:t>
            </a:r>
            <a:r>
              <a:rPr lang="en-AU" sz="14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from a CSI endpoint and registers it with the </a:t>
            </a:r>
            <a:r>
              <a:rPr lang="en-AU" sz="14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kubelet</a:t>
            </a:r>
            <a:r>
              <a:rPr lang="en-AU" sz="14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on that node using the </a:t>
            </a:r>
            <a:r>
              <a:rPr lang="en-AU" sz="1400" b="0" i="0" u="none" strike="noStrike"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hlinkClick r:id="rId3"/>
              </a:rPr>
              <a:t>kubelet plugin registration mechanism</a:t>
            </a:r>
            <a:r>
              <a:rPr lang="en-AU" sz="14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a:t>
            </a:r>
          </a:p>
          <a:p>
            <a:pPr marL="0" indent="0" algn="l">
              <a:buNone/>
            </a:pPr>
            <a:endParaRPr lang="en-AU" sz="1400" b="1" i="0" u="none" strike="noStrike"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hlinkClick r:id="rId4"/>
            </a:endParaRPr>
          </a:p>
          <a:p>
            <a:pPr marL="0" indent="0" algn="l">
              <a:buNone/>
            </a:pPr>
            <a:r>
              <a:rPr lang="en-AU" sz="1400" b="1" i="0" u="none" strike="noStrike"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hlinkClick r:id="rId4"/>
              </a:rPr>
              <a:t>Usage</a:t>
            </a:r>
            <a:endParaRPr lang="en-AU" sz="1400" b="1"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algn="l">
              <a:buNone/>
            </a:pPr>
            <a:r>
              <a:rPr lang="en-AU" sz="14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Kubelet</a:t>
            </a:r>
            <a:r>
              <a:rPr lang="en-AU" sz="14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directly issues CSI </a:t>
            </a:r>
            <a:r>
              <a:rPr lang="en-AU" sz="14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NodeGetInfo</a:t>
            </a:r>
            <a:r>
              <a:rPr lang="en-AU" sz="14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a:t>
            </a:r>
            <a:r>
              <a:rPr lang="en-AU" sz="14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NodeStageVolume</a:t>
            </a:r>
            <a:r>
              <a:rPr lang="en-AU" sz="14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and </a:t>
            </a:r>
            <a:r>
              <a:rPr lang="en-AU" sz="14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NodePublishVolume</a:t>
            </a:r>
            <a:r>
              <a:rPr lang="en-AU" sz="14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calls against CSI drivers. It uses the </a:t>
            </a:r>
            <a:r>
              <a:rPr lang="en-AU" sz="1400" b="0" i="0" u="none" strike="noStrike"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hlinkClick r:id="rId3"/>
              </a:rPr>
              <a:t>kubelet plugin registration mechanism</a:t>
            </a:r>
            <a:r>
              <a:rPr lang="en-AU" sz="14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to discover the </a:t>
            </a:r>
            <a:r>
              <a:rPr lang="en-AU" sz="14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unix</a:t>
            </a:r>
            <a:r>
              <a:rPr lang="en-AU" sz="14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domain socket to talk to the CSI driver. Therefore, all CSI drivers should use this sidecar container to register themselves with </a:t>
            </a:r>
            <a:r>
              <a:rPr lang="en-AU" sz="14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kubelet</a:t>
            </a:r>
            <a:r>
              <a:rPr lang="en-AU" sz="14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a:t>
            </a:r>
          </a:p>
        </p:txBody>
      </p:sp>
      <p:sp>
        <p:nvSpPr>
          <p:cNvPr id="4" name="Title 5">
            <a:extLst>
              <a:ext uri="{FF2B5EF4-FFF2-40B4-BE49-F238E27FC236}">
                <a16:creationId xmlns:a16="http://schemas.microsoft.com/office/drawing/2014/main" id="{99B8A0B5-1BDB-423A-9079-AC49BDEB4C54}"/>
              </a:ext>
            </a:extLst>
          </p:cNvPr>
          <p:cNvSpPr txBox="1">
            <a:spLocks/>
          </p:cNvSpPr>
          <p:nvPr/>
        </p:nvSpPr>
        <p:spPr>
          <a:xfrm>
            <a:off x="0" y="9525"/>
            <a:ext cx="9144000" cy="548259"/>
          </a:xfrm>
          <a:prstGeom prst="rect">
            <a:avLst/>
          </a:prstGeom>
          <a:solidFill>
            <a:srgbClr val="222F3E"/>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sz="2400" kern="1200">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b="1" dirty="0">
                <a:latin typeface="+mj-lt"/>
                <a:ea typeface="Amazon Ember Display" panose="020F0603020204020204" pitchFamily="34" charset="0"/>
                <a:cs typeface="Amazon Ember Display" panose="020F0603020204020204" pitchFamily="34" charset="0"/>
              </a:rPr>
              <a:t>Registerer</a:t>
            </a:r>
            <a:endParaRPr lang="en-US" dirty="0">
              <a:latin typeface="+mj-lt"/>
              <a:ea typeface="Amazon Ember Heavy" panose="020B0803020204020204" pitchFamily="34" charset="0"/>
              <a:cs typeface="Amazon Ember Heavy" panose="020B0803020204020204" pitchFamily="34" charset="0"/>
            </a:endParaRPr>
          </a:p>
        </p:txBody>
      </p:sp>
    </p:spTree>
    <p:extLst>
      <p:ext uri="{BB962C8B-B14F-4D97-AF65-F5344CB8AC3E}">
        <p14:creationId xmlns:p14="http://schemas.microsoft.com/office/powerpoint/2010/main" val="20933979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782" y="690146"/>
            <a:ext cx="8732632" cy="3763208"/>
          </a:xfrm>
        </p:spPr>
        <p:txBody>
          <a:bodyPr>
            <a:normAutofit/>
          </a:bodyPr>
          <a:lstStyle/>
          <a:p>
            <a:pPr algn="l"/>
            <a:r>
              <a:rPr lang="en-AU" sz="1600" b="1" i="0" u="none" strike="noStrike"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hlinkClick r:id="rId2"/>
              </a:rPr>
              <a:t>Description</a:t>
            </a:r>
            <a:br>
              <a:rPr lang="en-AU" sz="1600" b="1"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b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The CSI external-provisioner is a sidecar container that watches the Kubernetes API server for </a:t>
            </a:r>
            <a:r>
              <a:rPr lang="en-AU" sz="12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PersistentVolumeClaim</a:t>
            </a: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objects.</a:t>
            </a:r>
            <a:b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b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It calls </a:t>
            </a:r>
            <a:r>
              <a:rPr lang="en-AU" sz="12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CreateVolume</a:t>
            </a: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against the specified CSI endpoint to provision a new volume.</a:t>
            </a:r>
            <a:b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b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Volume provisioning is triggered by the creation of a new Kubernetes </a:t>
            </a:r>
            <a:r>
              <a:rPr lang="en-AU" sz="12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PersistentVolumeClaim</a:t>
            </a: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object, if the PVC references a Kubernetes </a:t>
            </a:r>
            <a:r>
              <a:rPr lang="en-AU" sz="12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StorageClass</a:t>
            </a: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and the name in the provisioner field of the storage class matches the name returned by the specified CSI endpoint in the </a:t>
            </a:r>
            <a:r>
              <a:rPr lang="en-AU" sz="12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GetPluginInfo</a:t>
            </a: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call.</a:t>
            </a:r>
            <a:b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b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Once a new volume is successfully provisioned, the sidecar container creates a Kubernetes </a:t>
            </a:r>
            <a:r>
              <a:rPr lang="en-AU" sz="12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PersistentVolume</a:t>
            </a: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object to represent the volume.</a:t>
            </a:r>
            <a:b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b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The deletion of a </a:t>
            </a:r>
            <a:r>
              <a:rPr lang="en-AU" sz="12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PersistentVolumeClaim</a:t>
            </a: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object bound to a </a:t>
            </a:r>
            <a:r>
              <a:rPr lang="en-AU" sz="12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PersistentVolume</a:t>
            </a: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corresponding to this driver with a delete reclaim policy causes the sidecar container to trigger a </a:t>
            </a:r>
            <a:r>
              <a:rPr lang="en-AU" sz="12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DeleteVolume</a:t>
            </a: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operation against the specified CSI endpoint to delete the volume. Once the volume is successfully deleted, the sidecar container also deletes the </a:t>
            </a:r>
            <a:r>
              <a:rPr lang="en-AU" sz="12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PersistentVolume</a:t>
            </a: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object representing the volume.</a:t>
            </a:r>
            <a:b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br>
            <a:b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br>
            <a:b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br>
            <a:b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br>
            <a:r>
              <a:rPr lang="en-AU" sz="1600" b="1" i="0" u="none" strike="noStrike"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hlinkClick r:id="rId3"/>
              </a:rPr>
              <a:t>DataSources</a:t>
            </a:r>
            <a:br>
              <a:rPr lang="en-AU" sz="1200" b="1"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b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The external-provisioner provides the ability to request a volume be pre-populated from a data source during provisioning. For more information on how data sources are handled see </a:t>
            </a:r>
            <a:r>
              <a:rPr lang="en-AU" sz="1200" b="0" i="0" u="none" strike="noStrike"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hlinkClick r:id="rId4"/>
              </a:rPr>
              <a:t>DataSources</a:t>
            </a: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a:t>
            </a:r>
          </a:p>
        </p:txBody>
      </p:sp>
      <p:sp>
        <p:nvSpPr>
          <p:cNvPr id="6" name="Title 5">
            <a:extLst>
              <a:ext uri="{FF2B5EF4-FFF2-40B4-BE49-F238E27FC236}">
                <a16:creationId xmlns:a16="http://schemas.microsoft.com/office/drawing/2014/main" id="{5A7B0746-E3E6-4616-A32E-716571D94BE5}"/>
              </a:ext>
            </a:extLst>
          </p:cNvPr>
          <p:cNvSpPr txBox="1">
            <a:spLocks/>
          </p:cNvSpPr>
          <p:nvPr/>
        </p:nvSpPr>
        <p:spPr>
          <a:xfrm>
            <a:off x="0" y="9525"/>
            <a:ext cx="9144000" cy="548259"/>
          </a:xfrm>
          <a:prstGeom prst="rect">
            <a:avLst/>
          </a:prstGeom>
          <a:solidFill>
            <a:srgbClr val="222F3E"/>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sz="2400" kern="1200">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b="1" dirty="0">
                <a:latin typeface="+mj-lt"/>
                <a:ea typeface="Amazon Ember Display" panose="020F0603020204020204" pitchFamily="34" charset="0"/>
                <a:cs typeface="Amazon Ember Display" panose="020F0603020204020204" pitchFamily="34" charset="0"/>
              </a:rPr>
              <a:t>Provisioner</a:t>
            </a:r>
            <a:endParaRPr lang="en-US" dirty="0">
              <a:latin typeface="+mj-lt"/>
              <a:ea typeface="Amazon Ember Heavy" panose="020B0803020204020204" pitchFamily="34" charset="0"/>
              <a:cs typeface="Amazon Ember Heavy" panose="020B0803020204020204" pitchFamily="34" charset="0"/>
            </a:endParaRPr>
          </a:p>
        </p:txBody>
      </p:sp>
    </p:spTree>
    <p:extLst>
      <p:ext uri="{BB962C8B-B14F-4D97-AF65-F5344CB8AC3E}">
        <p14:creationId xmlns:p14="http://schemas.microsoft.com/office/powerpoint/2010/main" val="22985406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87842" y="669010"/>
            <a:ext cx="8229600" cy="2800350"/>
          </a:xfrm>
        </p:spPr>
        <p:txBody>
          <a:bodyPr/>
          <a:lstStyle/>
          <a:p>
            <a:pPr marL="0" indent="0" algn="ctr">
              <a:lnSpc>
                <a:spcPct val="0"/>
              </a:lnSpc>
              <a:spcBef>
                <a:spcPts val="0"/>
              </a:spcBef>
              <a:buNone/>
            </a:pPr>
            <a:endParaRPr lang="en-US" sz="1600" b="1" i="1" dirty="0">
              <a:latin typeface="+mj-lt"/>
              <a:ea typeface="Amazon Ember Display" panose="020F0603020204020204" pitchFamily="34" charset="0"/>
              <a:cs typeface="Amazon Ember Display" panose="020F0603020204020204" pitchFamily="34" charset="0"/>
            </a:endParaRPr>
          </a:p>
          <a:p>
            <a:pPr marL="0" indent="0" algn="l">
              <a:buNone/>
            </a:pPr>
            <a:r>
              <a:rPr lang="en-AU" sz="1600" b="1" i="0" u="none" strike="noStrike" dirty="0">
                <a:solidFill>
                  <a:srgbClr val="333333"/>
                </a:solidFill>
                <a:effectLst/>
                <a:latin typeface="Open Sans" panose="020B0606030504020204" pitchFamily="34" charset="0"/>
                <a:hlinkClick r:id="rId2"/>
              </a:rPr>
              <a:t>Description</a:t>
            </a:r>
            <a:endParaRPr lang="en-AU" sz="1600" b="1" i="0" dirty="0">
              <a:solidFill>
                <a:srgbClr val="333333"/>
              </a:solidFill>
              <a:effectLst/>
              <a:latin typeface="Open Sans" panose="020B0606030504020204" pitchFamily="34" charset="0"/>
            </a:endParaRPr>
          </a:p>
          <a:p>
            <a:pPr marL="0" indent="0" algn="l">
              <a:buNone/>
            </a:pPr>
            <a:r>
              <a:rPr lang="en-AU" sz="1600" b="0" i="0" dirty="0">
                <a:solidFill>
                  <a:srgbClr val="333333"/>
                </a:solidFill>
                <a:effectLst/>
                <a:latin typeface="Open Sans" panose="020B0606030504020204" pitchFamily="34" charset="0"/>
              </a:rPr>
              <a:t>The CSI external-</a:t>
            </a:r>
            <a:r>
              <a:rPr lang="en-AU" sz="1600" b="0" i="0" dirty="0" err="1">
                <a:solidFill>
                  <a:srgbClr val="333333"/>
                </a:solidFill>
                <a:effectLst/>
                <a:latin typeface="Open Sans" panose="020B0606030504020204" pitchFamily="34" charset="0"/>
              </a:rPr>
              <a:t>attacher</a:t>
            </a:r>
            <a:r>
              <a:rPr lang="en-AU" sz="1600" b="0" i="0" dirty="0">
                <a:solidFill>
                  <a:srgbClr val="333333"/>
                </a:solidFill>
                <a:effectLst/>
                <a:latin typeface="Open Sans" panose="020B0606030504020204" pitchFamily="34" charset="0"/>
              </a:rPr>
              <a:t> is a sidecar container that watches the Kubernetes API server for </a:t>
            </a:r>
            <a:r>
              <a:rPr lang="en-AU" sz="1600" b="0" i="0" dirty="0" err="1">
                <a:solidFill>
                  <a:srgbClr val="333333"/>
                </a:solidFill>
                <a:effectLst/>
                <a:latin typeface="Open Sans" panose="020B0606030504020204" pitchFamily="34" charset="0"/>
              </a:rPr>
              <a:t>VolumeAttachment</a:t>
            </a:r>
            <a:r>
              <a:rPr lang="en-AU" sz="1600" b="0" i="0" dirty="0">
                <a:solidFill>
                  <a:srgbClr val="333333"/>
                </a:solidFill>
                <a:effectLst/>
                <a:latin typeface="Open Sans" panose="020B0606030504020204" pitchFamily="34" charset="0"/>
              </a:rPr>
              <a:t> objects and triggers Controller[</a:t>
            </a:r>
            <a:r>
              <a:rPr lang="en-AU" sz="1600" b="0" i="0" dirty="0" err="1">
                <a:solidFill>
                  <a:srgbClr val="333333"/>
                </a:solidFill>
                <a:effectLst/>
                <a:latin typeface="Open Sans" panose="020B0606030504020204" pitchFamily="34" charset="0"/>
              </a:rPr>
              <a:t>Publish|Unpublish</a:t>
            </a:r>
            <a:r>
              <a:rPr lang="en-AU" sz="1600" b="0" i="0" dirty="0">
                <a:solidFill>
                  <a:srgbClr val="333333"/>
                </a:solidFill>
                <a:effectLst/>
                <a:latin typeface="Open Sans" panose="020B0606030504020204" pitchFamily="34" charset="0"/>
              </a:rPr>
              <a:t>]Volume operations against a CSI endpoint.</a:t>
            </a:r>
          </a:p>
          <a:p>
            <a:pPr marL="0" indent="0" algn="l">
              <a:buNone/>
            </a:pPr>
            <a:endParaRPr lang="en-AU" sz="1600" b="0" i="0" dirty="0">
              <a:solidFill>
                <a:srgbClr val="333333"/>
              </a:solidFill>
              <a:effectLst/>
              <a:latin typeface="Open Sans" panose="020B0606030504020204" pitchFamily="34" charset="0"/>
            </a:endParaRPr>
          </a:p>
          <a:p>
            <a:pPr marL="0" indent="0" algn="l">
              <a:buNone/>
            </a:pPr>
            <a:r>
              <a:rPr lang="en-AU" sz="1600" b="1" i="0" u="none" strike="noStrike" dirty="0">
                <a:solidFill>
                  <a:srgbClr val="333333"/>
                </a:solidFill>
                <a:effectLst/>
                <a:latin typeface="Open Sans" panose="020B0606030504020204" pitchFamily="34" charset="0"/>
                <a:hlinkClick r:id="rId3"/>
              </a:rPr>
              <a:t>Usage</a:t>
            </a:r>
            <a:endParaRPr lang="en-AU" sz="1600" b="1" i="0" dirty="0">
              <a:solidFill>
                <a:srgbClr val="333333"/>
              </a:solidFill>
              <a:effectLst/>
              <a:latin typeface="Open Sans" panose="020B0606030504020204" pitchFamily="34" charset="0"/>
            </a:endParaRPr>
          </a:p>
          <a:p>
            <a:pPr marL="0" indent="0" algn="l">
              <a:buNone/>
            </a:pPr>
            <a:r>
              <a:rPr lang="en-AU" sz="1600" b="0" i="0" dirty="0">
                <a:solidFill>
                  <a:srgbClr val="333333"/>
                </a:solidFill>
                <a:effectLst/>
                <a:latin typeface="Open Sans" panose="020B0606030504020204" pitchFamily="34" charset="0"/>
              </a:rPr>
              <a:t>CSI drivers that require integrating with the Kubernetes volume attach/detach hooks should use this sidecar container, and advertise the CSI PUBLISH_UNPUBLISH_VOLUME controller capability.</a:t>
            </a:r>
          </a:p>
          <a:p>
            <a:pPr marL="0" indent="0">
              <a:buNone/>
            </a:pPr>
            <a:endParaRPr lang="en-US" sz="1600" i="1" dirty="0">
              <a:latin typeface="+mj-lt"/>
              <a:ea typeface="Amazon Ember Display" panose="020F0603020204020204" pitchFamily="34" charset="0"/>
              <a:cs typeface="Amazon Ember Display" panose="020F0603020204020204" pitchFamily="34" charset="0"/>
            </a:endParaRPr>
          </a:p>
          <a:p>
            <a:pPr marL="0" indent="0" algn="ctr">
              <a:buNone/>
            </a:pPr>
            <a:endParaRPr lang="en-US" sz="1200" dirty="0">
              <a:latin typeface="+mj-lt"/>
              <a:ea typeface="Amazon Ember Display" panose="020F0603020204020204" pitchFamily="34" charset="0"/>
              <a:cs typeface="Amazon Ember Display" panose="020F0603020204020204" pitchFamily="34" charset="0"/>
            </a:endParaRPr>
          </a:p>
        </p:txBody>
      </p:sp>
      <p:sp>
        <p:nvSpPr>
          <p:cNvPr id="4" name="Title 5">
            <a:extLst>
              <a:ext uri="{FF2B5EF4-FFF2-40B4-BE49-F238E27FC236}">
                <a16:creationId xmlns:a16="http://schemas.microsoft.com/office/drawing/2014/main" id="{3F9EC6A4-59AD-4F14-BB78-5B67F6F2D9E7}"/>
              </a:ext>
            </a:extLst>
          </p:cNvPr>
          <p:cNvSpPr txBox="1">
            <a:spLocks/>
          </p:cNvSpPr>
          <p:nvPr/>
        </p:nvSpPr>
        <p:spPr>
          <a:xfrm>
            <a:off x="0" y="9525"/>
            <a:ext cx="9144000" cy="548259"/>
          </a:xfrm>
          <a:prstGeom prst="rect">
            <a:avLst/>
          </a:prstGeom>
          <a:solidFill>
            <a:srgbClr val="222F3E"/>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sz="2400" kern="1200">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AU" b="1" dirty="0" err="1">
                <a:solidFill>
                  <a:schemeClr val="bg1"/>
                </a:solidFill>
                <a:latin typeface="+mj-lt"/>
              </a:rPr>
              <a:t>A</a:t>
            </a:r>
            <a:r>
              <a:rPr lang="en-AU" sz="2400" b="1" i="0" dirty="0" err="1">
                <a:solidFill>
                  <a:schemeClr val="bg1"/>
                </a:solidFill>
                <a:effectLst/>
                <a:latin typeface="+mj-lt"/>
              </a:rPr>
              <a:t>ttacher</a:t>
            </a:r>
            <a:endParaRPr lang="en-US" b="1" dirty="0">
              <a:solidFill>
                <a:schemeClr val="bg1"/>
              </a:solidFill>
              <a:latin typeface="+mj-lt"/>
              <a:ea typeface="Amazon Ember Heavy" panose="020B0803020204020204" pitchFamily="34" charset="0"/>
              <a:cs typeface="Amazon Ember Heavy" panose="020B0803020204020204" pitchFamily="34" charset="0"/>
            </a:endParaRPr>
          </a:p>
        </p:txBody>
      </p:sp>
    </p:spTree>
    <p:extLst>
      <p:ext uri="{BB962C8B-B14F-4D97-AF65-F5344CB8AC3E}">
        <p14:creationId xmlns:p14="http://schemas.microsoft.com/office/powerpoint/2010/main" val="8201891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28600" y="803804"/>
            <a:ext cx="8229600" cy="2800350"/>
          </a:xfrm>
        </p:spPr>
        <p:txBody>
          <a:bodyPr/>
          <a:lstStyle/>
          <a:p>
            <a:pPr marL="0" indent="0" algn="l">
              <a:buNone/>
            </a:pPr>
            <a:r>
              <a:rPr lang="en-AU" sz="1600" b="1" i="0" u="none" strike="noStrike"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hlinkClick r:id="rId2"/>
              </a:rPr>
              <a:t>Description</a:t>
            </a:r>
            <a:endParaRPr lang="en-AU" sz="1600" b="1"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algn="l">
              <a:buNone/>
            </a:pPr>
            <a:r>
              <a:rPr lang="en-AU" sz="16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The CSI external-resizer is a sidecar container that watches the Kubernetes API server for </a:t>
            </a:r>
            <a:r>
              <a:rPr lang="en-AU" sz="16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PersistentVolumeClaim</a:t>
            </a:r>
            <a:r>
              <a:rPr lang="en-AU" sz="16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object edits and triggers </a:t>
            </a:r>
            <a:r>
              <a:rPr lang="en-AU" sz="16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ControllerExpandVolume</a:t>
            </a:r>
            <a:r>
              <a:rPr lang="en-AU" sz="16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operations against a CSI endpoint if user requested more storage on </a:t>
            </a:r>
            <a:r>
              <a:rPr lang="en-AU" sz="16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PersistentVolumeClaim</a:t>
            </a:r>
            <a:r>
              <a:rPr lang="en-AU" sz="16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object.</a:t>
            </a:r>
          </a:p>
          <a:p>
            <a:pPr marL="0" indent="0" algn="l">
              <a:buNone/>
            </a:pPr>
            <a:endParaRPr lang="en-AU" sz="1600" b="1" i="0" u="none" strike="noStrike"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hlinkClick r:id="rId3"/>
            </a:endParaRPr>
          </a:p>
          <a:p>
            <a:pPr marL="0" indent="0" algn="l">
              <a:buNone/>
            </a:pPr>
            <a:r>
              <a:rPr lang="en-AU" sz="1600" b="1" i="0" u="none" strike="noStrike"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hlinkClick r:id="rId3"/>
              </a:rPr>
              <a:t>Usage</a:t>
            </a:r>
            <a:endParaRPr lang="en-AU" sz="1600" b="1"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algn="l">
              <a:buNone/>
            </a:pPr>
            <a:r>
              <a:rPr lang="en-AU" sz="16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CSI drivers that support Kubernetes volume expansion should use this sidecar container, and advertise the CSI </a:t>
            </a:r>
            <a:r>
              <a:rPr lang="en-AU" sz="16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VolumeExpansion</a:t>
            </a:r>
            <a:r>
              <a:rPr lang="en-AU" sz="16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plugin capability.</a:t>
            </a:r>
          </a:p>
          <a:p>
            <a:pPr marL="0" indent="0">
              <a:buNone/>
            </a:pP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p>
            <a:pPr marL="0" indent="0">
              <a:buNone/>
            </a:pP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4" name="Title 5">
            <a:extLst>
              <a:ext uri="{FF2B5EF4-FFF2-40B4-BE49-F238E27FC236}">
                <a16:creationId xmlns:a16="http://schemas.microsoft.com/office/drawing/2014/main" id="{4A97D237-412B-4CCE-B541-83E10996F419}"/>
              </a:ext>
            </a:extLst>
          </p:cNvPr>
          <p:cNvSpPr txBox="1">
            <a:spLocks/>
          </p:cNvSpPr>
          <p:nvPr/>
        </p:nvSpPr>
        <p:spPr>
          <a:xfrm>
            <a:off x="0" y="9525"/>
            <a:ext cx="9144000" cy="548259"/>
          </a:xfrm>
          <a:prstGeom prst="rect">
            <a:avLst/>
          </a:prstGeom>
          <a:solidFill>
            <a:srgbClr val="222F3E"/>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sz="2400" kern="1200">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b="1" dirty="0">
                <a:latin typeface="+mj-lt"/>
                <a:ea typeface="Amazon Ember Display" panose="020F0603020204020204" pitchFamily="34" charset="0"/>
                <a:cs typeface="Amazon Ember Display" panose="020F0603020204020204" pitchFamily="34" charset="0"/>
              </a:rPr>
              <a:t>Resizer</a:t>
            </a:r>
            <a:endParaRPr lang="en-US" dirty="0">
              <a:latin typeface="+mj-lt"/>
              <a:ea typeface="Amazon Ember Heavy" panose="020B0803020204020204" pitchFamily="34" charset="0"/>
              <a:cs typeface="Amazon Ember Heavy" panose="020B0803020204020204" pitchFamily="34" charset="0"/>
            </a:endParaRPr>
          </a:p>
        </p:txBody>
      </p:sp>
    </p:spTree>
    <p:extLst>
      <p:ext uri="{BB962C8B-B14F-4D97-AF65-F5344CB8AC3E}">
        <p14:creationId xmlns:p14="http://schemas.microsoft.com/office/powerpoint/2010/main" val="30551548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16958" y="947183"/>
            <a:ext cx="8229600" cy="3646081"/>
          </a:xfrm>
        </p:spPr>
        <p:txBody>
          <a:bodyPr/>
          <a:lstStyle/>
          <a:p>
            <a:pPr marL="0" indent="0" algn="l">
              <a:buNone/>
            </a:pPr>
            <a:r>
              <a:rPr lang="en-AU" sz="1400" b="1" i="0" u="none" strike="noStrike"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hlinkClick r:id="rId3"/>
              </a:rPr>
              <a:t>Description</a:t>
            </a:r>
            <a:endParaRPr lang="en-AU" sz="1400" b="1"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algn="l">
              <a:buNone/>
            </a:pPr>
            <a:r>
              <a:rPr lang="en-AU" sz="10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The CSI external-</a:t>
            </a:r>
            <a:r>
              <a:rPr lang="en-AU" sz="10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snapshotter</a:t>
            </a:r>
            <a:r>
              <a:rPr lang="en-AU" sz="10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is a sidecar container that watches the Kubernetes API server for </a:t>
            </a:r>
            <a:r>
              <a:rPr lang="en-AU" sz="10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VolumeSnapshot</a:t>
            </a:r>
            <a:r>
              <a:rPr lang="en-AU" sz="10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and </a:t>
            </a:r>
            <a:r>
              <a:rPr lang="en-AU" sz="10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VolumeSnapshotContent</a:t>
            </a:r>
            <a:r>
              <a:rPr lang="en-AU" sz="10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CRD objects.</a:t>
            </a:r>
          </a:p>
          <a:p>
            <a:pPr marL="0" indent="0" algn="l">
              <a:buNone/>
            </a:pPr>
            <a:r>
              <a:rPr lang="en-AU" sz="10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The creation of a new </a:t>
            </a:r>
            <a:r>
              <a:rPr lang="en-AU" sz="10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VolumeSnapshot</a:t>
            </a:r>
            <a:r>
              <a:rPr lang="en-AU" sz="10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object referencing a </a:t>
            </a:r>
            <a:r>
              <a:rPr lang="en-AU" sz="10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SnapshotClass</a:t>
            </a:r>
            <a:r>
              <a:rPr lang="en-AU" sz="10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CRD object corresponding to this driver causes the sidecar container to trigger a </a:t>
            </a:r>
            <a:r>
              <a:rPr lang="en-AU" sz="10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CreateSnapshot</a:t>
            </a:r>
            <a:r>
              <a:rPr lang="en-AU" sz="10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operation against the specified CSI endpoint to provision a new snapshot. When a new snapshot is successfully provisioned, the sidecar container creates a Kubernetes </a:t>
            </a:r>
            <a:r>
              <a:rPr lang="en-AU" sz="10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VolumeSnapshotContent</a:t>
            </a:r>
            <a:r>
              <a:rPr lang="en-AU" sz="10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object to represent the new snapshot.</a:t>
            </a:r>
          </a:p>
          <a:p>
            <a:pPr marL="0" indent="0" algn="l">
              <a:buNone/>
            </a:pPr>
            <a:r>
              <a:rPr lang="en-AU" sz="10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The deletion of a </a:t>
            </a:r>
            <a:r>
              <a:rPr lang="en-AU" sz="10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VolumeSnapshot</a:t>
            </a:r>
            <a:r>
              <a:rPr lang="en-AU" sz="10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object bound to a </a:t>
            </a:r>
            <a:r>
              <a:rPr lang="en-AU" sz="10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VolumeSnapshotContent</a:t>
            </a:r>
            <a:r>
              <a:rPr lang="en-AU" sz="10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corresponding to this driver with a delete deletion policy causes the sidecar container to trigger a </a:t>
            </a:r>
            <a:r>
              <a:rPr lang="en-AU" sz="10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DeleteSnapshot</a:t>
            </a:r>
            <a:r>
              <a:rPr lang="en-AU" sz="10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operation against the specified CSI endpoint to delete the snapshot. Once the snapshot is successfully deleted, the sidecar container also deletes the </a:t>
            </a:r>
            <a:r>
              <a:rPr lang="en-AU" sz="10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VolumeSnapshotContent</a:t>
            </a:r>
            <a:r>
              <a:rPr lang="en-AU" sz="10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object representing the snapshot.</a:t>
            </a:r>
          </a:p>
          <a:p>
            <a:pPr marL="0" indent="0" algn="l">
              <a:buNone/>
            </a:pPr>
            <a:endParaRPr lang="en-AU" sz="10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algn="l">
              <a:buNone/>
            </a:pPr>
            <a:r>
              <a:rPr lang="en-AU" sz="1400" b="1" i="0" u="none" strike="noStrike"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hlinkClick r:id="rId4"/>
              </a:rPr>
              <a:t>Usage</a:t>
            </a:r>
            <a:endParaRPr lang="en-AU" sz="1400" b="1"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algn="l">
              <a:buNone/>
            </a:pPr>
            <a:r>
              <a:rPr lang="en-AU" sz="10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CSI drivers that support provisioning volume snapshots and the ability to provision new volumes using those snapshots should use this sidecar container, and advertise the CSI CREATE_DELETE_SNAPSHOT controller capability.</a:t>
            </a:r>
          </a:p>
        </p:txBody>
      </p:sp>
      <p:sp>
        <p:nvSpPr>
          <p:cNvPr id="4" name="Title 5">
            <a:extLst>
              <a:ext uri="{FF2B5EF4-FFF2-40B4-BE49-F238E27FC236}">
                <a16:creationId xmlns:a16="http://schemas.microsoft.com/office/drawing/2014/main" id="{4A97D237-412B-4CCE-B541-83E10996F419}"/>
              </a:ext>
            </a:extLst>
          </p:cNvPr>
          <p:cNvSpPr txBox="1">
            <a:spLocks/>
          </p:cNvSpPr>
          <p:nvPr/>
        </p:nvSpPr>
        <p:spPr>
          <a:xfrm>
            <a:off x="0" y="244915"/>
            <a:ext cx="9144000" cy="548259"/>
          </a:xfrm>
          <a:prstGeom prst="rect">
            <a:avLst/>
          </a:prstGeom>
          <a:solidFill>
            <a:srgbClr val="222F3E"/>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sz="2400" kern="1200">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b="1" dirty="0" err="1">
                <a:latin typeface="+mj-lt"/>
                <a:ea typeface="Amazon Ember Display" panose="020F0603020204020204" pitchFamily="34" charset="0"/>
                <a:cs typeface="Amazon Ember Display" panose="020F0603020204020204" pitchFamily="34" charset="0"/>
              </a:rPr>
              <a:t>Snapshotter</a:t>
            </a:r>
            <a:endParaRPr lang="en-US" dirty="0">
              <a:latin typeface="+mj-lt"/>
              <a:ea typeface="Amazon Ember Heavy" panose="020B0803020204020204" pitchFamily="34" charset="0"/>
              <a:cs typeface="Amazon Ember Heavy" panose="020B0803020204020204" pitchFamily="34" charset="0"/>
            </a:endParaRPr>
          </a:p>
        </p:txBody>
      </p:sp>
    </p:spTree>
    <p:extLst>
      <p:ext uri="{BB962C8B-B14F-4D97-AF65-F5344CB8AC3E}">
        <p14:creationId xmlns:p14="http://schemas.microsoft.com/office/powerpoint/2010/main" val="39557561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A3D17819-BB01-4F5F-ABA3-F2D0757F90E6}"/>
              </a:ext>
            </a:extLst>
          </p:cNvPr>
          <p:cNvSpPr txBox="1">
            <a:spLocks/>
          </p:cNvSpPr>
          <p:nvPr/>
        </p:nvSpPr>
        <p:spPr>
          <a:xfrm>
            <a:off x="0" y="9525"/>
            <a:ext cx="9144000" cy="548259"/>
          </a:xfrm>
          <a:prstGeom prst="rect">
            <a:avLst/>
          </a:prstGeom>
          <a:solidFill>
            <a:srgbClr val="222F3E"/>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sz="2400" kern="1200">
                <a:solidFill>
                  <a:schemeClr val="lt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b="1" dirty="0">
                <a:latin typeface="+mj-lt"/>
                <a:ea typeface="Amazon Ember Display" panose="020F0603020204020204" pitchFamily="34" charset="0"/>
                <a:cs typeface="Amazon Ember Display" panose="020F0603020204020204" pitchFamily="34" charset="0"/>
              </a:rPr>
              <a:t>Liveness</a:t>
            </a:r>
            <a:endParaRPr lang="en-US" dirty="0">
              <a:latin typeface="+mj-lt"/>
              <a:ea typeface="Amazon Ember Heavy" panose="020B0803020204020204" pitchFamily="34" charset="0"/>
              <a:cs typeface="Amazon Ember Heavy" panose="020B0803020204020204" pitchFamily="34" charset="0"/>
            </a:endParaRPr>
          </a:p>
        </p:txBody>
      </p:sp>
      <p:sp>
        <p:nvSpPr>
          <p:cNvPr id="3" name="Content Placeholder 2">
            <a:extLst>
              <a:ext uri="{FF2B5EF4-FFF2-40B4-BE49-F238E27FC236}">
                <a16:creationId xmlns:a16="http://schemas.microsoft.com/office/drawing/2014/main" id="{CC99F117-433A-3EF7-2038-A4C16F5BBB95}"/>
              </a:ext>
            </a:extLst>
          </p:cNvPr>
          <p:cNvSpPr>
            <a:spLocks noGrp="1"/>
          </p:cNvSpPr>
          <p:nvPr>
            <p:ph sz="quarter" idx="10"/>
          </p:nvPr>
        </p:nvSpPr>
        <p:spPr>
          <a:xfrm>
            <a:off x="167121" y="557784"/>
            <a:ext cx="8786755" cy="3869361"/>
          </a:xfrm>
        </p:spPr>
        <p:txBody>
          <a:bodyPr/>
          <a:lstStyle/>
          <a:p>
            <a:pPr marL="0" indent="0" algn="l">
              <a:buNone/>
            </a:pPr>
            <a:r>
              <a:rPr lang="en-AU" b="1" i="0" u="none" strike="noStrike"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hlinkClick r:id="rId3"/>
              </a:rPr>
              <a:t>Description</a:t>
            </a:r>
            <a:endParaRPr lang="en-AU" b="1"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algn="l">
              <a:buNone/>
            </a:pP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The CSI </a:t>
            </a:r>
            <a:r>
              <a:rPr lang="en-AU" sz="1200" b="0" i="0" dirty="0" err="1">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livenessprobe</a:t>
            </a: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is a sidecar container that monitors the health of the CSI driver and reports it to Kubernetes via the </a:t>
            </a:r>
            <a:r>
              <a:rPr lang="en-AU" sz="1200" b="0" i="0" u="none" strike="noStrike"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hlinkClick r:id="rId4"/>
              </a:rPr>
              <a:t>Liveness Probe mechanism</a:t>
            </a: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This enables Kubernetes to automatically detect issues with the driver and restart the pod to try and fix the issue.</a:t>
            </a:r>
          </a:p>
          <a:p>
            <a:pPr marL="0" indent="0" algn="l">
              <a:buNone/>
            </a:pPr>
            <a:endParaRPr lang="en-AU" b="1" i="0" u="none" strike="noStrike"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hlinkClick r:id="rId5"/>
            </a:endParaRPr>
          </a:p>
          <a:p>
            <a:pPr marL="0" indent="0" algn="l">
              <a:buNone/>
            </a:pPr>
            <a:r>
              <a:rPr lang="en-AU" b="1" i="0" u="none" strike="noStrike"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hlinkClick r:id="rId5"/>
              </a:rPr>
              <a:t>Usage</a:t>
            </a:r>
            <a:endParaRPr lang="en-AU" b="1"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endParaRPr>
          </a:p>
          <a:p>
            <a:pPr marL="0" indent="0" algn="l">
              <a:buNone/>
            </a:pPr>
            <a:r>
              <a:rPr lang="en-AU" sz="1200"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All CSI drivers should use the liveness probe to improve the availability of the driver while deployed on Kubernetes.</a:t>
            </a:r>
          </a:p>
          <a:p>
            <a:pPr marL="0" indent="0">
              <a:buNone/>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3577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AU" sz="2400" b="1" i="0" dirty="0">
                <a:solidFill>
                  <a:schemeClr val="bg1"/>
                </a:solidFill>
                <a:effectLst/>
                <a:latin typeface="Amazon Ember Cd RC" panose="020B0606020204020204" pitchFamily="34" charset="0"/>
                <a:ea typeface="Amazon Ember Cd RC" panose="020B0606020204020204" pitchFamily="34" charset="0"/>
                <a:cs typeface="Amazon Ember Cd RC" panose="020B0606020204020204" pitchFamily="34" charset="0"/>
              </a:rPr>
              <a:t>How to write a CSI Driver?</a:t>
            </a:r>
            <a:endParaRPr lang="en-US" sz="2400" b="1" dirty="0">
              <a:solidFill>
                <a:schemeClr val="bg1"/>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781050" y="769424"/>
            <a:ext cx="7886700" cy="351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pic>
        <p:nvPicPr>
          <p:cNvPr id="2" name="Picture 1">
            <a:extLst>
              <a:ext uri="{FF2B5EF4-FFF2-40B4-BE49-F238E27FC236}">
                <a16:creationId xmlns:a16="http://schemas.microsoft.com/office/drawing/2014/main" id="{6BB47068-F92C-3E55-E96C-B9AE72AB2B1B}"/>
              </a:ext>
            </a:extLst>
          </p:cNvPr>
          <p:cNvPicPr>
            <a:picLocks noChangeAspect="1"/>
          </p:cNvPicPr>
          <p:nvPr/>
        </p:nvPicPr>
        <p:blipFill>
          <a:blip r:embed="rId3"/>
          <a:stretch>
            <a:fillRect/>
          </a:stretch>
        </p:blipFill>
        <p:spPr>
          <a:xfrm>
            <a:off x="39221" y="624970"/>
            <a:ext cx="8323729" cy="4092942"/>
          </a:xfrm>
          <a:prstGeom prst="rect">
            <a:avLst/>
          </a:prstGeom>
        </p:spPr>
      </p:pic>
    </p:spTree>
    <p:extLst>
      <p:ext uri="{BB962C8B-B14F-4D97-AF65-F5344CB8AC3E}">
        <p14:creationId xmlns:p14="http://schemas.microsoft.com/office/powerpoint/2010/main" val="1054178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34192B-582C-446A-8B78-C9DA0C97DB1F}"/>
              </a:ext>
            </a:extLst>
          </p:cNvPr>
          <p:cNvSpPr>
            <a:spLocks noGrp="1"/>
          </p:cNvSpPr>
          <p:nvPr>
            <p:ph type="title"/>
          </p:nvPr>
        </p:nvSpPr>
        <p:spPr>
          <a:xfrm>
            <a:off x="0" y="9525"/>
            <a:ext cx="9144000" cy="548259"/>
          </a:xfrm>
          <a:prstGeom prst="rect">
            <a:avLst/>
          </a:prstGeom>
          <a:solidFill>
            <a:srgbClr val="22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r>
              <a:rPr lang="en-US" sz="2400" b="1" dirty="0">
                <a:latin typeface="+mj-lt"/>
                <a:ea typeface="Amazon Ember" panose="020B0603020204020204" pitchFamily="34" charset="0"/>
                <a:cs typeface="Amazon Ember" panose="020B0603020204020204" pitchFamily="34" charset="0"/>
              </a:rPr>
              <a:t>Brand new Cluster</a:t>
            </a:r>
          </a:p>
        </p:txBody>
      </p:sp>
      <p:sp>
        <p:nvSpPr>
          <p:cNvPr id="5" name="Content Placeholder 3">
            <a:extLst>
              <a:ext uri="{FF2B5EF4-FFF2-40B4-BE49-F238E27FC236}">
                <a16:creationId xmlns:a16="http://schemas.microsoft.com/office/drawing/2014/main" id="{B07FA2BB-5BCC-4814-A3F4-78FF6D00EF2E}"/>
              </a:ext>
            </a:extLst>
          </p:cNvPr>
          <p:cNvSpPr txBox="1">
            <a:spLocks/>
          </p:cNvSpPr>
          <p:nvPr/>
        </p:nvSpPr>
        <p:spPr>
          <a:xfrm>
            <a:off x="162485" y="814049"/>
            <a:ext cx="8667750" cy="38475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GB" sz="1800" dirty="0">
              <a:latin typeface="+mj-lt"/>
            </a:endParaRPr>
          </a:p>
        </p:txBody>
      </p:sp>
      <p:sp>
        <p:nvSpPr>
          <p:cNvPr id="2" name="TextBox 1">
            <a:extLst>
              <a:ext uri="{FF2B5EF4-FFF2-40B4-BE49-F238E27FC236}">
                <a16:creationId xmlns:a16="http://schemas.microsoft.com/office/drawing/2014/main" id="{473597D8-42FA-27B0-8314-F824A2DE261D}"/>
              </a:ext>
            </a:extLst>
          </p:cNvPr>
          <p:cNvSpPr txBox="1"/>
          <p:nvPr/>
        </p:nvSpPr>
        <p:spPr>
          <a:xfrm>
            <a:off x="1965375" y="1260520"/>
            <a:ext cx="4798108" cy="1477328"/>
          </a:xfrm>
          <a:prstGeom prst="rect">
            <a:avLst/>
          </a:prstGeom>
          <a:noFill/>
        </p:spPr>
        <p:txBody>
          <a:bodyPr wrap="none" rtlCol="0">
            <a:spAutoFit/>
          </a:bodyPr>
          <a:lstStyle/>
          <a:p>
            <a:r>
              <a:rPr lang="en-US" sz="3600" b="1" dirty="0">
                <a:latin typeface="Amazon Ember" panose="020B0603020204020204" pitchFamily="34" charset="0"/>
                <a:ea typeface="Amazon Ember" panose="020B0603020204020204" pitchFamily="34" charset="0"/>
                <a:cs typeface="Amazon Ember" panose="020B0603020204020204" pitchFamily="34" charset="0"/>
              </a:rPr>
              <a:t>Cluster Creation time</a:t>
            </a:r>
          </a:p>
          <a:p>
            <a:endParaRPr lang="en-US" sz="3600" b="1"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b="1" dirty="0">
                <a:latin typeface="Amazon Ember" panose="020B0603020204020204" pitchFamily="34" charset="0"/>
                <a:ea typeface="Amazon Ember" panose="020B0603020204020204" pitchFamily="34" charset="0"/>
                <a:cs typeface="Amazon Ember" panose="020B0603020204020204" pitchFamily="34" charset="0"/>
              </a:rPr>
              <a:t>0-Cluster</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95271179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Amazon Ember"/>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53216</TotalTime>
  <Words>3516</Words>
  <Application>Microsoft Macintosh PowerPoint</Application>
  <PresentationFormat>On-screen Show (16:9)</PresentationFormat>
  <Paragraphs>537</Paragraphs>
  <Slides>75</Slides>
  <Notes>71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75</vt:i4>
      </vt:variant>
    </vt:vector>
  </HeadingPairs>
  <TitlesOfParts>
    <vt:vector size="86" baseType="lpstr">
      <vt:lpstr>Amazon Ember</vt:lpstr>
      <vt:lpstr>Amazon Ember Cd RC</vt:lpstr>
      <vt:lpstr>Arial</vt:lpstr>
      <vt:lpstr>Bauhaus 93</vt:lpstr>
      <vt:lpstr>Calibri</vt:lpstr>
      <vt:lpstr>Calibri Light</vt:lpstr>
      <vt:lpstr>Consolas</vt:lpstr>
      <vt:lpstr>Menlo</vt:lpstr>
      <vt:lpstr>Open Sans</vt:lpstr>
      <vt:lpstr>Roboto</vt:lpstr>
      <vt:lpstr>Custom Design</vt:lpstr>
      <vt:lpstr>PowerPoint Presentation</vt:lpstr>
      <vt:lpstr>Kubernetes Volumes</vt:lpstr>
      <vt:lpstr>Static Provisioning</vt:lpstr>
      <vt:lpstr>Dynamic Provisioning</vt:lpstr>
      <vt:lpstr>Dynamic Provisioning</vt:lpstr>
      <vt:lpstr>History</vt:lpstr>
      <vt:lpstr>How to write a CSI Driver?</vt:lpstr>
      <vt:lpstr>How to write a CSI Driver?</vt:lpstr>
      <vt:lpstr>Brand new Cluster</vt:lpstr>
      <vt:lpstr>At Cluster Creation Time</vt:lpstr>
      <vt:lpstr>Default Storage Class</vt:lpstr>
      <vt:lpstr>PowerPoint Presentation</vt:lpstr>
      <vt:lpstr>At Cluster Creation Time</vt:lpstr>
      <vt:lpstr>At Cluster Creation Time</vt:lpstr>
      <vt:lpstr>Cluster without ebs-csi-driver</vt:lpstr>
      <vt:lpstr>Status – No driver installed – Test Pod with volume</vt:lpstr>
      <vt:lpstr> PVC Create Update Patch</vt:lpstr>
      <vt:lpstr>1- PVC Created</vt:lpstr>
      <vt:lpstr>1- PVC Created</vt:lpstr>
      <vt:lpstr>With ebs-csi-driver</vt:lpstr>
      <vt:lpstr>PowerPoint Presentation</vt:lpstr>
      <vt:lpstr>With ebs-csi-driver add-on</vt:lpstr>
      <vt:lpstr>csidriver </vt:lpstr>
      <vt:lpstr>csinode </vt:lpstr>
      <vt:lpstr>Node object  </vt:lpstr>
      <vt:lpstr>Node object  </vt:lpstr>
      <vt:lpstr>PVC Created</vt:lpstr>
      <vt:lpstr>Status </vt:lpstr>
      <vt:lpstr>Kubernetes Volumes</vt:lpstr>
      <vt:lpstr> PVC Create</vt:lpstr>
      <vt:lpstr>PVC Watchers </vt:lpstr>
      <vt:lpstr>PV Created</vt:lpstr>
      <vt:lpstr>Status</vt:lpstr>
      <vt:lpstr> PVC - persistent-volume-binder</vt:lpstr>
      <vt:lpstr> PV Create Update Patch</vt:lpstr>
      <vt:lpstr>CSI Containers logs</vt:lpstr>
      <vt:lpstr>Ctrail : `CreateVolume`  </vt:lpstr>
      <vt:lpstr>PV Watchers </vt:lpstr>
      <vt:lpstr>Volume consumer POD</vt:lpstr>
      <vt:lpstr>Status</vt:lpstr>
      <vt:lpstr>`VolumeAttachment` Object </vt:lpstr>
      <vt:lpstr>PV – provisioner &amp; attacher</vt:lpstr>
      <vt:lpstr>VolumeAttachment </vt:lpstr>
      <vt:lpstr>Ctrail `AttachVolume` </vt:lpstr>
      <vt:lpstr>CSI Containers logs</vt:lpstr>
      <vt:lpstr>Node OS volume mount / bind </vt:lpstr>
      <vt:lpstr>Summary</vt:lpstr>
      <vt:lpstr>1- ebs.csi.aws.com initialization</vt:lpstr>
      <vt:lpstr>2- PVC Created  </vt:lpstr>
      <vt:lpstr>3- CreateVolume </vt:lpstr>
      <vt:lpstr>4-  PV Create</vt:lpstr>
      <vt:lpstr>5- PV PVC Binding</vt:lpstr>
      <vt:lpstr>6- Volume Attachment</vt:lpstr>
      <vt:lpstr>7- attach EBS volume to EC2 node</vt:lpstr>
      <vt:lpstr>8-  Adding Finalizers</vt:lpstr>
      <vt:lpstr>8- BindMount volume to Pod filesystem</vt:lpstr>
      <vt:lpstr>9- Node status change to volume attached</vt:lpstr>
      <vt:lpstr>Cluster without ebs-csi-driver</vt:lpstr>
      <vt:lpstr>Finalizer </vt:lpstr>
      <vt:lpstr>Finalizer </vt:lpstr>
      <vt:lpstr>Leader  </vt:lpstr>
      <vt:lpstr>Leader  </vt:lpstr>
      <vt:lpstr>Using Annotation in EBS-CSI-Driver migration   </vt:lpstr>
      <vt:lpstr>Cluster without ebs-csi-driver</vt:lpstr>
      <vt:lpstr>Cluster without ebs-csi-driver</vt:lpstr>
      <vt:lpstr>Cluster without ebs-csi-driver</vt:lpstr>
      <vt:lpstr>AWS `DetachVolume` API-Call </vt:lpstr>
      <vt:lpstr>Cluster without ebs-csi-driver</vt:lpstr>
      <vt:lpstr>PowerPoint Presentation</vt:lpstr>
      <vt:lpstr>PowerPoint Presentation</vt:lpstr>
      <vt:lpstr>Description The CSI external-provisioner is a sidecar container that watches the Kubernetes API server for PersistentVolumeClaim objects. It calls CreateVolume against the specified CSI endpoint to provision a new volume. Volume provisioning is triggered by the creation of a new Kubernetes PersistentVolumeClaim object, if the PVC references a Kubernetes StorageClass, and the name in the provisioner field of the storage class matches the name returned by the specified CSI endpoint in the GetPluginInfo call. Once a new volume is successfully provisioned, the sidecar container creates a Kubernetes PersistentVolume object to represent the volume. The deletion of a PersistentVolumeClaim object bound to a PersistentVolume corresponding to this driver with a delete reclaim policy causes the sidecar container to trigger a DeleteVolume operation against the specified CSI endpoint to delete the volume. Once the volume is successfully deleted, the sidecar container also deletes the PersistentVolume object representing the volume.    DataSources The external-provisioner provides the ability to request a volume be pre-populated from a data source during provisioning. For more information on how data sources are handled see DataSources.</vt:lpstr>
      <vt:lpstr>PowerPoint Presentation</vt:lpstr>
      <vt:lpstr>PowerPoint Presentation</vt:lpstr>
      <vt:lpstr>PowerPoint Presentation</vt:lpstr>
      <vt:lpstr>PowerPoint Presentation</vt:lpstr>
    </vt:vector>
  </TitlesOfParts>
  <Manager/>
  <Company>Amazon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Stuart, Stu</dc:creator>
  <cp:keywords/>
  <dc:description/>
  <cp:lastModifiedBy>Microsoft Office User</cp:lastModifiedBy>
  <cp:revision>309</cp:revision>
  <dcterms:created xsi:type="dcterms:W3CDTF">2015-09-22T18:37:15Z</dcterms:created>
  <dcterms:modified xsi:type="dcterms:W3CDTF">2023-06-13T06:01:40Z</dcterms:modified>
  <cp:category/>
</cp:coreProperties>
</file>